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861e172f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861e172f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861e172f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861e172f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861e172f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861e172f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61e172f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61e172f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861e172f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861e172f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861e172f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861e172f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861e172f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861e172f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861e172f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861e172f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861e172f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61e172f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861e172f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861e172f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861e172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861e172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861e172f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861e172f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861e172f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861e172f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61e172f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61e172f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861e172f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861e172f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861e172f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861e172f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861e172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861e172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861e172f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861e172f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861e172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861e172f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861e172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861e172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861e172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861e172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861e172f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861e172f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 Id="rId10" Type="http://schemas.openxmlformats.org/officeDocument/2006/relationships/image" Target="../media/image5.png"/><Relationship Id="rId9" Type="http://schemas.openxmlformats.org/officeDocument/2006/relationships/image" Target="../media/image25.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22.png"/><Relationship Id="rId8"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google.ca/search?q=2018+winter+olympics&amp;source=lnms&amp;tbm=isch&amp;sa=X&amp;ved=0ahUKEwiblKz_ofjeAhUH04MKHWJbAqoQ_AUIDygC&amp;biw=1366&amp;bih=657" TargetMode="External"/><Relationship Id="rId4" Type="http://schemas.openxmlformats.org/officeDocument/2006/relationships/hyperlink" Target="https://www.britannica.com/place/South-Korea" TargetMode="External"/><Relationship Id="rId5" Type="http://schemas.openxmlformats.org/officeDocument/2006/relationships/hyperlink" Target="https://www.korea4expats.com/article-business-practices-etiquette.html" TargetMode="External"/><Relationship Id="rId6" Type="http://schemas.openxmlformats.org/officeDocument/2006/relationships/hyperlink" Target="https://www.investopedia.com/articles/forex/040515/north-korean-vs-south-korean-economies.as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0960"/>
          </a:xfrm>
          <a:prstGeom prst="rect">
            <a:avLst/>
          </a:prstGeom>
          <a:noFill/>
          <a:ln>
            <a:noFill/>
          </a:ln>
        </p:spPr>
      </p:pic>
      <p:sp>
        <p:nvSpPr>
          <p:cNvPr id="57" name="Google Shape;57;p13"/>
          <p:cNvSpPr txBox="1"/>
          <p:nvPr/>
        </p:nvSpPr>
        <p:spPr>
          <a:xfrm>
            <a:off x="857250" y="190500"/>
            <a:ext cx="7620000" cy="20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00"/>
                </a:solidFill>
              </a:rPr>
              <a:t>South Korea</a:t>
            </a:r>
            <a:endParaRPr sz="4800">
              <a:solidFill>
                <a:srgbClr val="FFFF00"/>
              </a:solidFill>
            </a:endParaRPr>
          </a:p>
          <a:p>
            <a:pPr indent="0" lvl="0" marL="0" rtl="0" algn="ctr">
              <a:spcBef>
                <a:spcPts val="0"/>
              </a:spcBef>
              <a:spcAft>
                <a:spcPts val="0"/>
              </a:spcAft>
              <a:buNone/>
            </a:pPr>
            <a:r>
              <a:rPr lang="en-GB" sz="4800">
                <a:solidFill>
                  <a:srgbClr val="FFFF00"/>
                </a:solidFill>
              </a:rPr>
              <a:t>(Travel, Food, origin, Tourism)</a:t>
            </a:r>
            <a:endParaRPr sz="4800">
              <a:solidFill>
                <a:srgbClr val="FFFF00"/>
              </a:solidFill>
            </a:endParaRPr>
          </a:p>
        </p:txBody>
      </p:sp>
      <p:sp>
        <p:nvSpPr>
          <p:cNvPr id="58" name="Google Shape;58;p13"/>
          <p:cNvSpPr txBox="1"/>
          <p:nvPr/>
        </p:nvSpPr>
        <p:spPr>
          <a:xfrm>
            <a:off x="0" y="0"/>
            <a:ext cx="31194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00FF"/>
                </a:solidFill>
              </a:rPr>
              <a:t>By: Jiwon Chun</a:t>
            </a:r>
            <a:endParaRPr sz="2400">
              <a:solidFill>
                <a:srgbClr val="FF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06666"/>
        </a:solidFill>
      </p:bgPr>
    </p:bg>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892975" y="807250"/>
            <a:ext cx="2898771" cy="3157525"/>
          </a:xfrm>
          <a:prstGeom prst="rect">
            <a:avLst/>
          </a:prstGeom>
          <a:noFill/>
          <a:ln>
            <a:noFill/>
          </a:ln>
        </p:spPr>
      </p:pic>
      <p:pic>
        <p:nvPicPr>
          <p:cNvPr id="117" name="Google Shape;117;p22"/>
          <p:cNvPicPr preferRelativeResize="0"/>
          <p:nvPr/>
        </p:nvPicPr>
        <p:blipFill>
          <a:blip r:embed="rId4">
            <a:alphaModFix/>
          </a:blip>
          <a:stretch>
            <a:fillRect/>
          </a:stretch>
        </p:blipFill>
        <p:spPr>
          <a:xfrm>
            <a:off x="4572000" y="1037050"/>
            <a:ext cx="3956925" cy="2531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FC5E8"/>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Independence</a:t>
            </a:r>
            <a:r>
              <a:rPr lang="en-GB">
                <a:solidFill>
                  <a:srgbClr val="FF0000"/>
                </a:solidFill>
              </a:rPr>
              <a:t> Day or </a:t>
            </a:r>
            <a:r>
              <a:rPr lang="en-GB" sz="2400">
                <a:solidFill>
                  <a:srgbClr val="FF0000"/>
                </a:solidFill>
              </a:rPr>
              <a:t>Gwangbokjeol</a:t>
            </a:r>
            <a:endParaRPr sz="2400">
              <a:solidFill>
                <a:srgbClr val="FF0000"/>
              </a:solidFill>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GB" sz="1400">
                <a:solidFill>
                  <a:srgbClr val="FF0000"/>
                </a:solidFill>
              </a:rPr>
              <a:t>Gwangbokjeol literally means “</a:t>
            </a:r>
            <a:r>
              <a:rPr i="1" lang="en-GB" sz="1400">
                <a:solidFill>
                  <a:srgbClr val="FF0000"/>
                </a:solidFill>
              </a:rPr>
              <a:t>The day the light returned</a:t>
            </a:r>
            <a:r>
              <a:rPr lang="en-GB" sz="1400">
                <a:solidFill>
                  <a:srgbClr val="FF0000"/>
                </a:solidFill>
              </a:rPr>
              <a:t>“, symbolizing South Korea’s freedom from the Japanese Imperialism in 1945.</a:t>
            </a:r>
            <a:endParaRPr sz="1400">
              <a:solidFill>
                <a:srgbClr val="FF0000"/>
              </a:solidFill>
            </a:endParaRPr>
          </a:p>
          <a:p>
            <a:pPr indent="-317500" lvl="0" marL="457200" rtl="0" algn="l">
              <a:lnSpc>
                <a:spcPct val="200000"/>
              </a:lnSpc>
              <a:spcBef>
                <a:spcPts val="0"/>
              </a:spcBef>
              <a:spcAft>
                <a:spcPts val="0"/>
              </a:spcAft>
              <a:buClr>
                <a:srgbClr val="FF0000"/>
              </a:buClr>
              <a:buSzPts val="1400"/>
              <a:buChar char="●"/>
            </a:pPr>
            <a:r>
              <a:rPr lang="en-GB" sz="1400">
                <a:solidFill>
                  <a:srgbClr val="FF0000"/>
                </a:solidFill>
              </a:rPr>
              <a:t>Needless to say, it’s a very important day for Koreans, in fact National Liberation day (Gwangbokjeol) is also celebrated in North Korea by the name which literally means “</a:t>
            </a:r>
            <a:r>
              <a:rPr i="1" lang="en-GB" sz="1400">
                <a:solidFill>
                  <a:srgbClr val="FF0000"/>
                </a:solidFill>
              </a:rPr>
              <a:t>Liberation of Fatherland Day</a:t>
            </a:r>
            <a:r>
              <a:rPr lang="en-GB" sz="1400">
                <a:solidFill>
                  <a:srgbClr val="FF0000"/>
                </a:solidFill>
              </a:rPr>
              <a:t>“.</a:t>
            </a:r>
            <a:endParaRPr sz="1400">
              <a:solidFill>
                <a:srgbClr val="FF0000"/>
              </a:solidFill>
            </a:endParaRPr>
          </a:p>
          <a:p>
            <a:pPr indent="-317500" lvl="0" marL="457200" rtl="0" algn="l">
              <a:lnSpc>
                <a:spcPct val="200000"/>
              </a:lnSpc>
              <a:spcBef>
                <a:spcPts val="0"/>
              </a:spcBef>
              <a:spcAft>
                <a:spcPts val="0"/>
              </a:spcAft>
              <a:buClr>
                <a:srgbClr val="FF0000"/>
              </a:buClr>
              <a:buSzPts val="1400"/>
              <a:buChar char="●"/>
            </a:pPr>
            <a:r>
              <a:rPr lang="en-GB" sz="1400">
                <a:solidFill>
                  <a:srgbClr val="FF0000"/>
                </a:solidFill>
              </a:rPr>
              <a:t>South Koreans celebrate this special occasion by raising the Korean Flag, almost everywhere, you might have seen it in the streetlights or hanging in trees.</a:t>
            </a:r>
            <a:endParaRPr sz="1400">
              <a:solidFill>
                <a:srgbClr val="FF0000"/>
              </a:solidFill>
            </a:endParaRPr>
          </a:p>
          <a:p>
            <a:pPr indent="0" lvl="0" marL="457200" rtl="0" algn="l">
              <a:spcBef>
                <a:spcPts val="0"/>
              </a:spcBef>
              <a:spcAft>
                <a:spcPts val="1600"/>
              </a:spcAft>
              <a:buNone/>
            </a:pPr>
            <a:r>
              <a:t/>
            </a:r>
            <a:endParaRPr sz="1300">
              <a:solidFill>
                <a:srgbClr val="333333"/>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D2E9"/>
            </a:gs>
            <a:gs pos="100000">
              <a:srgbClr val="045962"/>
            </a:gs>
          </a:gsLst>
          <a:lin ang="5400012" scaled="0"/>
        </a:gra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Children’s Day</a:t>
            </a:r>
            <a:endParaRPr>
              <a:solidFill>
                <a:srgbClr val="0000FF"/>
              </a:solidFill>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FF0000"/>
              </a:buClr>
              <a:buSzPts val="1800"/>
              <a:buChar char="●"/>
            </a:pPr>
            <a:r>
              <a:rPr lang="en-GB">
                <a:solidFill>
                  <a:srgbClr val="FF0000"/>
                </a:solidFill>
              </a:rPr>
              <a:t> 5 May is officially recognized as Children's Day. Parents often give presents to their children, as well as spend time with them. The children are taken on excursions to zoos, museums, and various venues of children-oriented entertainment.</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Children's Day was first conceived by innovative Korean students and social leaders on the basis of the March 1st Movement to achieve Korean independence from Japanese colonialism. </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 And by 'the law of holiday of government office', Children's day became a holiday in Korea in 1970.</a:t>
            </a:r>
            <a:r>
              <a:rPr baseline="30000" lang="en-GB">
                <a:solidFill>
                  <a:srgbClr val="FF0000"/>
                </a:solidFill>
              </a:rPr>
              <a:t>[</a:t>
            </a:r>
            <a:endParaRPr baseline="30000">
              <a:solidFill>
                <a:srgbClr val="FF0000"/>
              </a:solidFill>
            </a:endParaRPr>
          </a:p>
          <a:p>
            <a:pPr indent="0" lvl="0" marL="457200" rtl="0" algn="l">
              <a:spcBef>
                <a:spcPts val="600"/>
              </a:spcBef>
              <a:spcAft>
                <a:spcPts val="1600"/>
              </a:spcAft>
              <a:buNone/>
            </a:pPr>
            <a:r>
              <a:t/>
            </a:r>
            <a:endParaRPr>
              <a:solidFill>
                <a:srgbClr val="FF0000"/>
              </a:solidFill>
            </a:endParaRPr>
          </a:p>
        </p:txBody>
      </p:sp>
      <p:pic>
        <p:nvPicPr>
          <p:cNvPr id="130" name="Google Shape;130;p24"/>
          <p:cNvPicPr preferRelativeResize="0"/>
          <p:nvPr/>
        </p:nvPicPr>
        <p:blipFill>
          <a:blip r:embed="rId3">
            <a:alphaModFix/>
          </a:blip>
          <a:stretch>
            <a:fillRect/>
          </a:stretch>
        </p:blipFill>
        <p:spPr>
          <a:xfrm>
            <a:off x="6715150" y="0"/>
            <a:ext cx="1964526" cy="128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FFFF"/>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Chuseok</a:t>
            </a:r>
            <a:endParaRPr>
              <a:solidFill>
                <a:srgbClr val="FF0000"/>
              </a:solidFill>
            </a:endParaRPr>
          </a:p>
        </p:txBody>
      </p:sp>
      <p:sp>
        <p:nvSpPr>
          <p:cNvPr id="136" name="Google Shape;136;p25"/>
          <p:cNvSpPr txBox="1"/>
          <p:nvPr>
            <p:ph idx="1" type="body"/>
          </p:nvPr>
        </p:nvSpPr>
        <p:spPr>
          <a:xfrm>
            <a:off x="311700" y="1152475"/>
            <a:ext cx="8520600" cy="3416400"/>
          </a:xfrm>
          <a:prstGeom prst="rect">
            <a:avLst/>
          </a:prstGeom>
          <a:solidFill>
            <a:srgbClr val="00FFFF"/>
          </a:solidFill>
        </p:spPr>
        <p:txBody>
          <a:bodyPr anchorCtr="0" anchor="t" bIns="91425" lIns="91425" spcFirstLastPara="1" rIns="91425" wrap="square" tIns="91425">
            <a:noAutofit/>
          </a:bodyPr>
          <a:lstStyle/>
          <a:p>
            <a:pPr indent="-342900" lvl="0" marL="457200" rtl="0" algn="l">
              <a:spcBef>
                <a:spcPts val="0"/>
              </a:spcBef>
              <a:spcAft>
                <a:spcPts val="0"/>
              </a:spcAft>
              <a:buClr>
                <a:srgbClr val="E80C30"/>
              </a:buClr>
              <a:buSzPts val="1800"/>
              <a:buChar char="●"/>
            </a:pPr>
            <a:r>
              <a:rPr lang="en-GB">
                <a:solidFill>
                  <a:srgbClr val="E80C30"/>
                </a:solidFill>
              </a:rPr>
              <a:t>Korean </a:t>
            </a:r>
            <a:r>
              <a:rPr lang="en-GB">
                <a:solidFill>
                  <a:srgbClr val="E80C30"/>
                </a:solidFill>
              </a:rPr>
              <a:t>Thanksgiving</a:t>
            </a:r>
            <a:endParaRPr>
              <a:solidFill>
                <a:srgbClr val="E80C30"/>
              </a:solidFill>
            </a:endParaRPr>
          </a:p>
          <a:p>
            <a:pPr indent="-342900" lvl="0" marL="457200" rtl="0" algn="l">
              <a:spcBef>
                <a:spcPts val="0"/>
              </a:spcBef>
              <a:spcAft>
                <a:spcPts val="0"/>
              </a:spcAft>
              <a:buClr>
                <a:srgbClr val="E80C30"/>
              </a:buClr>
              <a:buSzPts val="1800"/>
              <a:buChar char="●"/>
            </a:pPr>
            <a:r>
              <a:rPr lang="en-GB">
                <a:solidFill>
                  <a:srgbClr val="E80C30"/>
                </a:solidFill>
              </a:rPr>
              <a:t>Wear Hanbok</a:t>
            </a:r>
            <a:endParaRPr>
              <a:solidFill>
                <a:srgbClr val="E80C30"/>
              </a:solidFill>
            </a:endParaRPr>
          </a:p>
          <a:p>
            <a:pPr indent="-342900" lvl="0" marL="457200" rtl="0" algn="l">
              <a:spcBef>
                <a:spcPts val="0"/>
              </a:spcBef>
              <a:spcAft>
                <a:spcPts val="0"/>
              </a:spcAft>
              <a:buClr>
                <a:srgbClr val="E80C30"/>
              </a:buClr>
              <a:buSzPts val="1800"/>
              <a:buChar char="●"/>
            </a:pPr>
            <a:r>
              <a:rPr lang="en-GB">
                <a:solidFill>
                  <a:srgbClr val="E80C30"/>
                </a:solidFill>
              </a:rPr>
              <a:t>Eat food like Songpyeon(Korean Rice Cake with filling, Tteokguk(Korean Rice Cake Soup))</a:t>
            </a:r>
            <a:endParaRPr>
              <a:solidFill>
                <a:srgbClr val="E80C30"/>
              </a:solidFill>
            </a:endParaRPr>
          </a:p>
          <a:p>
            <a:pPr indent="-342900" lvl="0" marL="457200" rtl="0" algn="l">
              <a:spcBef>
                <a:spcPts val="0"/>
              </a:spcBef>
              <a:spcAft>
                <a:spcPts val="0"/>
              </a:spcAft>
              <a:buClr>
                <a:srgbClr val="E80C30"/>
              </a:buClr>
              <a:buSzPts val="1800"/>
              <a:buChar char="●"/>
            </a:pPr>
            <a:r>
              <a:rPr lang="en-GB">
                <a:solidFill>
                  <a:srgbClr val="E80C30"/>
                </a:solidFill>
              </a:rPr>
              <a:t>Last three days in total</a:t>
            </a:r>
            <a:endParaRPr>
              <a:solidFill>
                <a:srgbClr val="E80C3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6298400" y="2297900"/>
            <a:ext cx="2845600" cy="2845600"/>
          </a:xfrm>
          <a:prstGeom prst="rect">
            <a:avLst/>
          </a:prstGeom>
          <a:noFill/>
          <a:ln>
            <a:noFill/>
          </a:ln>
        </p:spPr>
      </p:pic>
      <p:pic>
        <p:nvPicPr>
          <p:cNvPr id="138" name="Google Shape;138;p25"/>
          <p:cNvPicPr preferRelativeResize="0"/>
          <p:nvPr/>
        </p:nvPicPr>
        <p:blipFill>
          <a:blip r:embed="rId4">
            <a:alphaModFix/>
          </a:blip>
          <a:stretch>
            <a:fillRect/>
          </a:stretch>
        </p:blipFill>
        <p:spPr>
          <a:xfrm>
            <a:off x="5974800" y="78600"/>
            <a:ext cx="2857500" cy="1600200"/>
          </a:xfrm>
          <a:prstGeom prst="rect">
            <a:avLst/>
          </a:prstGeom>
          <a:noFill/>
          <a:ln>
            <a:noFill/>
          </a:ln>
        </p:spPr>
      </p:pic>
      <p:pic>
        <p:nvPicPr>
          <p:cNvPr id="139" name="Google Shape;139;p25"/>
          <p:cNvPicPr preferRelativeResize="0"/>
          <p:nvPr/>
        </p:nvPicPr>
        <p:blipFill>
          <a:blip r:embed="rId5">
            <a:alphaModFix/>
          </a:blip>
          <a:stretch>
            <a:fillRect/>
          </a:stretch>
        </p:blipFill>
        <p:spPr>
          <a:xfrm>
            <a:off x="2970150" y="2791863"/>
            <a:ext cx="3203700" cy="2286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FFFF"/>
        </a:solidFill>
      </p:bgPr>
    </p:bg>
    <p:spTree>
      <p:nvGrpSpPr>
        <p:cNvPr id="143" name="Shape 143"/>
        <p:cNvGrpSpPr/>
        <p:nvPr/>
      </p:nvGrpSpPr>
      <p:grpSpPr>
        <a:xfrm>
          <a:off x="0" y="0"/>
          <a:ext cx="0" cy="0"/>
          <a:chOff x="0" y="0"/>
          <a:chExt cx="0" cy="0"/>
        </a:xfrm>
      </p:grpSpPr>
      <p:sp>
        <p:nvSpPr>
          <p:cNvPr id="144" name="Google Shape;144;p26"/>
          <p:cNvSpPr txBox="1"/>
          <p:nvPr>
            <p:ph type="title"/>
          </p:nvPr>
        </p:nvSpPr>
        <p:spPr>
          <a:xfrm>
            <a:off x="418825" y="266425"/>
            <a:ext cx="8520600" cy="572700"/>
          </a:xfrm>
          <a:prstGeom prst="rect">
            <a:avLst/>
          </a:prstGeom>
          <a:solidFill>
            <a:srgbClr val="FF0000"/>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Hangul Day</a:t>
            </a:r>
            <a:endParaRPr>
              <a:solidFill>
                <a:srgbClr val="0000FF"/>
              </a:solidFill>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60000"/>
              </a:lnSpc>
              <a:spcBef>
                <a:spcPts val="0"/>
              </a:spcBef>
              <a:spcAft>
                <a:spcPts val="0"/>
              </a:spcAft>
              <a:buClr>
                <a:srgbClr val="0000FF"/>
              </a:buClr>
              <a:buSzPts val="1400"/>
              <a:buFont typeface="Roboto"/>
              <a:buChar char="●"/>
            </a:pPr>
            <a:r>
              <a:rPr lang="en-GB" sz="1400">
                <a:solidFill>
                  <a:srgbClr val="0000FF"/>
                </a:solidFill>
                <a:latin typeface="Roboto"/>
                <a:ea typeface="Roboto"/>
                <a:cs typeface="Roboto"/>
                <a:sym typeface="Roboto"/>
              </a:rPr>
              <a:t> October 9, is Hangul Day, possibly the only holiday devoted to celebrating a writing system in the world! </a:t>
            </a:r>
            <a:endParaRPr sz="1400">
              <a:solidFill>
                <a:srgbClr val="0000FF"/>
              </a:solidFill>
              <a:latin typeface="Roboto"/>
              <a:ea typeface="Roboto"/>
              <a:cs typeface="Roboto"/>
              <a:sym typeface="Roboto"/>
            </a:endParaRPr>
          </a:p>
          <a:p>
            <a:pPr indent="-317500" lvl="0" marL="457200" rtl="0" algn="l">
              <a:lnSpc>
                <a:spcPct val="160000"/>
              </a:lnSpc>
              <a:spcBef>
                <a:spcPts val="0"/>
              </a:spcBef>
              <a:spcAft>
                <a:spcPts val="0"/>
              </a:spcAft>
              <a:buClr>
                <a:srgbClr val="0000FF"/>
              </a:buClr>
              <a:buSzPts val="1400"/>
              <a:buFont typeface="Roboto"/>
              <a:buChar char="●"/>
            </a:pPr>
            <a:r>
              <a:rPr lang="en-GB" sz="1400">
                <a:solidFill>
                  <a:srgbClr val="0000FF"/>
                </a:solidFill>
                <a:latin typeface="Roboto"/>
                <a:ea typeface="Roboto"/>
                <a:cs typeface="Roboto"/>
                <a:sym typeface="Roboto"/>
              </a:rPr>
              <a:t>The holiday </a:t>
            </a:r>
            <a:r>
              <a:rPr lang="en-GB" sz="1400">
                <a:solidFill>
                  <a:srgbClr val="0000FF"/>
                </a:solidFill>
                <a:latin typeface="Roboto"/>
                <a:ea typeface="Roboto"/>
                <a:cs typeface="Roboto"/>
                <a:sym typeface="Roboto"/>
              </a:rPr>
              <a:t>commemorates</a:t>
            </a:r>
            <a:r>
              <a:rPr lang="en-GB" sz="1400">
                <a:solidFill>
                  <a:srgbClr val="0000FF"/>
                </a:solidFill>
                <a:latin typeface="Roboto"/>
                <a:ea typeface="Roboto"/>
                <a:cs typeface="Roboto"/>
                <a:sym typeface="Roboto"/>
              </a:rPr>
              <a:t> the invention of the Korean alphabet, Hangul</a:t>
            </a:r>
            <a:endParaRPr sz="1400">
              <a:solidFill>
                <a:srgbClr val="0000FF"/>
              </a:solidFill>
              <a:latin typeface="Roboto"/>
              <a:ea typeface="Roboto"/>
              <a:cs typeface="Roboto"/>
              <a:sym typeface="Roboto"/>
            </a:endParaRPr>
          </a:p>
          <a:p>
            <a:pPr indent="-317500" lvl="0" marL="457200" rtl="0" algn="l">
              <a:lnSpc>
                <a:spcPct val="160000"/>
              </a:lnSpc>
              <a:spcBef>
                <a:spcPts val="0"/>
              </a:spcBef>
              <a:spcAft>
                <a:spcPts val="0"/>
              </a:spcAft>
              <a:buClr>
                <a:srgbClr val="0000FF"/>
              </a:buClr>
              <a:buSzPts val="1400"/>
              <a:buFont typeface="Roboto"/>
              <a:buChar char="●"/>
            </a:pPr>
            <a:r>
              <a:rPr lang="en-GB" sz="1400">
                <a:solidFill>
                  <a:srgbClr val="0000FF"/>
                </a:solidFill>
                <a:latin typeface="Roboto"/>
                <a:ea typeface="Roboto"/>
                <a:cs typeface="Roboto"/>
                <a:sym typeface="Roboto"/>
              </a:rPr>
              <a:t> in 1446. Until King Sejong of the Choson Dynasty (1392-1897) mandated that a native writing system should be developed</a:t>
            </a:r>
            <a:endParaRPr sz="1400">
              <a:solidFill>
                <a:srgbClr val="0000FF"/>
              </a:solidFill>
              <a:latin typeface="Roboto"/>
              <a:ea typeface="Roboto"/>
              <a:cs typeface="Roboto"/>
              <a:sym typeface="Roboto"/>
            </a:endParaRPr>
          </a:p>
          <a:p>
            <a:pPr indent="-317500" lvl="0" marL="457200" rtl="0" algn="l">
              <a:lnSpc>
                <a:spcPct val="160000"/>
              </a:lnSpc>
              <a:spcBef>
                <a:spcPts val="0"/>
              </a:spcBef>
              <a:spcAft>
                <a:spcPts val="0"/>
              </a:spcAft>
              <a:buClr>
                <a:srgbClr val="0000FF"/>
              </a:buClr>
              <a:buSzPts val="1400"/>
              <a:buFont typeface="Roboto"/>
              <a:buChar char="●"/>
            </a:pPr>
            <a:r>
              <a:rPr lang="en-GB" sz="1400">
                <a:solidFill>
                  <a:srgbClr val="0000FF"/>
                </a:solidFill>
                <a:latin typeface="Roboto"/>
                <a:ea typeface="Roboto"/>
                <a:cs typeface="Roboto"/>
                <a:sym typeface="Roboto"/>
              </a:rPr>
              <a:t>Korean had no </a:t>
            </a:r>
            <a:r>
              <a:rPr lang="en-GB" sz="1400">
                <a:solidFill>
                  <a:srgbClr val="0000FF"/>
                </a:solidFill>
                <a:latin typeface="Roboto"/>
                <a:ea typeface="Roboto"/>
                <a:cs typeface="Roboto"/>
                <a:sym typeface="Roboto"/>
              </a:rPr>
              <a:t>official</a:t>
            </a:r>
            <a:r>
              <a:rPr lang="en-GB" sz="1400">
                <a:solidFill>
                  <a:srgbClr val="0000FF"/>
                </a:solidFill>
                <a:latin typeface="Roboto"/>
                <a:ea typeface="Roboto"/>
                <a:cs typeface="Roboto"/>
                <a:sym typeface="Roboto"/>
              </a:rPr>
              <a:t> written form. Classical Chinese was the lingua franca for the literate classes.</a:t>
            </a:r>
            <a:endParaRPr sz="1400">
              <a:solidFill>
                <a:srgbClr val="0000FF"/>
              </a:solidFill>
              <a:latin typeface="Roboto"/>
              <a:ea typeface="Roboto"/>
              <a:cs typeface="Roboto"/>
              <a:sym typeface="Roboto"/>
            </a:endParaRPr>
          </a:p>
          <a:p>
            <a:pPr indent="-317500" lvl="0" marL="457200" rtl="0" algn="l">
              <a:spcBef>
                <a:spcPts val="0"/>
              </a:spcBef>
              <a:spcAft>
                <a:spcPts val="0"/>
              </a:spcAft>
              <a:buClr>
                <a:srgbClr val="0000FF"/>
              </a:buClr>
              <a:buSzPts val="1400"/>
              <a:buChar char="●"/>
            </a:pPr>
            <a:r>
              <a:rPr lang="en-GB" sz="1400">
                <a:solidFill>
                  <a:srgbClr val="0000FF"/>
                </a:solidFill>
              </a:rPr>
              <a:t>It symbolizes as the day where we </a:t>
            </a:r>
            <a:r>
              <a:rPr lang="en-GB" sz="1400">
                <a:solidFill>
                  <a:srgbClr val="0000FF"/>
                </a:solidFill>
              </a:rPr>
              <a:t>appreciate</a:t>
            </a:r>
            <a:r>
              <a:rPr lang="en-GB" sz="1400">
                <a:solidFill>
                  <a:srgbClr val="0000FF"/>
                </a:solidFill>
              </a:rPr>
              <a:t> him for creating Hangul</a:t>
            </a:r>
            <a:endParaRPr sz="1400">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Foods</a:t>
            </a:r>
            <a:endParaRPr>
              <a:solidFill>
                <a:srgbClr val="0000FF"/>
              </a:solidFill>
            </a:endParaRPr>
          </a:p>
        </p:txBody>
      </p:sp>
      <p:sp>
        <p:nvSpPr>
          <p:cNvPr id="151" name="Google Shape;151;p27"/>
          <p:cNvSpPr txBox="1"/>
          <p:nvPr>
            <p:ph idx="1" type="body"/>
          </p:nvPr>
        </p:nvSpPr>
        <p:spPr>
          <a:xfrm>
            <a:off x="311700" y="938150"/>
            <a:ext cx="8520600" cy="3416400"/>
          </a:xfrm>
          <a:prstGeom prst="rect">
            <a:avLst/>
          </a:prstGeom>
        </p:spPr>
        <p:txBody>
          <a:bodyPr anchorCtr="0" anchor="t" bIns="91425" lIns="91425" spcFirstLastPara="1" rIns="91425" wrap="square" tIns="91425">
            <a:noAutofit/>
          </a:bodyPr>
          <a:lstStyle/>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1. BULGOGI ( sliced meat strip and </a:t>
            </a:r>
            <a:r>
              <a:rPr b="1" lang="en-GB" sz="1600">
                <a:solidFill>
                  <a:srgbClr val="FF0000"/>
                </a:solidFill>
                <a:latin typeface="Roboto"/>
                <a:ea typeface="Roboto"/>
                <a:cs typeface="Roboto"/>
                <a:sym typeface="Roboto"/>
              </a:rPr>
              <a:t>marinated</a:t>
            </a:r>
            <a:r>
              <a:rPr b="1" lang="en-GB" sz="1600">
                <a:solidFill>
                  <a:srgbClr val="FF0000"/>
                </a:solidFill>
                <a:latin typeface="Roboto"/>
                <a:ea typeface="Roboto"/>
                <a:cs typeface="Roboto"/>
                <a:sym typeface="Roboto"/>
              </a:rPr>
              <a:t> to have a sweet, spicy flavor) </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2. KIMCHI ( Cabbage with spicy/sweet seasoning)</a:t>
            </a:r>
            <a:endParaRPr b="1" sz="1600">
              <a:solidFill>
                <a:srgbClr val="FF0000"/>
              </a:solidFill>
              <a:latin typeface="Roboto"/>
              <a:ea typeface="Roboto"/>
              <a:cs typeface="Roboto"/>
              <a:sym typeface="Roboto"/>
            </a:endParaRPr>
          </a:p>
          <a:p>
            <a:pPr indent="0" lvl="0" marL="0" rtl="0" algn="l">
              <a:lnSpc>
                <a:spcPct val="117187"/>
              </a:lnSpc>
              <a:spcBef>
                <a:spcPts val="1100"/>
              </a:spcBef>
              <a:spcAft>
                <a:spcPts val="0"/>
              </a:spcAft>
              <a:buNone/>
            </a:pPr>
            <a:r>
              <a:rPr b="1" lang="en-GB" sz="1600">
                <a:solidFill>
                  <a:srgbClr val="FF0000"/>
                </a:solidFill>
                <a:latin typeface="Roboto"/>
                <a:ea typeface="Roboto"/>
                <a:cs typeface="Roboto"/>
                <a:sym typeface="Roboto"/>
              </a:rPr>
              <a:t>3. HAEJANGGUK( Hangover Stew where you eat after having a </a:t>
            </a:r>
            <a:r>
              <a:rPr b="1" lang="en-GB" sz="1600">
                <a:solidFill>
                  <a:srgbClr val="FF0000"/>
                </a:solidFill>
                <a:latin typeface="Roboto"/>
                <a:ea typeface="Roboto"/>
                <a:cs typeface="Roboto"/>
                <a:sym typeface="Roboto"/>
              </a:rPr>
              <a:t>alcohol in the morning. From Beef Broth and vegetables.)</a:t>
            </a:r>
            <a:endParaRPr b="1" sz="1600">
              <a:solidFill>
                <a:srgbClr val="FF0000"/>
              </a:solidFill>
              <a:latin typeface="Roboto"/>
              <a:ea typeface="Roboto"/>
              <a:cs typeface="Roboto"/>
              <a:sym typeface="Roboto"/>
            </a:endParaRPr>
          </a:p>
          <a:p>
            <a:pPr indent="0" lvl="0" marL="0" rtl="0" algn="l">
              <a:lnSpc>
                <a:spcPct val="117187"/>
              </a:lnSpc>
              <a:spcBef>
                <a:spcPts val="1100"/>
              </a:spcBef>
              <a:spcAft>
                <a:spcPts val="0"/>
              </a:spcAft>
              <a:buNone/>
            </a:pPr>
            <a:r>
              <a:rPr b="1" lang="en-GB" sz="1600">
                <a:solidFill>
                  <a:srgbClr val="FF0000"/>
                </a:solidFill>
                <a:latin typeface="Roboto"/>
                <a:ea typeface="Roboto"/>
                <a:cs typeface="Roboto"/>
                <a:sym typeface="Roboto"/>
              </a:rPr>
              <a:t>4. SAMGYEOPSAL( Pork Belly)</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5. BIBIMBAP ( Rice with variety </a:t>
            </a:r>
            <a:r>
              <a:rPr b="1" lang="en-GB" sz="1600">
                <a:solidFill>
                  <a:srgbClr val="FF0000"/>
                </a:solidFill>
                <a:latin typeface="Roboto"/>
                <a:ea typeface="Roboto"/>
                <a:cs typeface="Roboto"/>
                <a:sym typeface="Roboto"/>
              </a:rPr>
              <a:t>vegetables</a:t>
            </a:r>
            <a:r>
              <a:rPr b="1" lang="en-GB" sz="1600">
                <a:solidFill>
                  <a:srgbClr val="FF0000"/>
                </a:solidFill>
                <a:latin typeface="Roboto"/>
                <a:ea typeface="Roboto"/>
                <a:cs typeface="Roboto"/>
                <a:sym typeface="Roboto"/>
              </a:rPr>
              <a:t> plus with spicy Korean sauce)</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6. SAMGYETANG ( Chicken and Ginseng soup with chicken and ginseng and rice)</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7. JAPCHAE ( glass noodles from sweet potatoes with meat and veggies)</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rPr b="1" lang="en-GB" sz="1600">
                <a:solidFill>
                  <a:srgbClr val="FF0000"/>
                </a:solidFill>
                <a:latin typeface="Roboto"/>
                <a:ea typeface="Roboto"/>
                <a:cs typeface="Roboto"/>
                <a:sym typeface="Roboto"/>
              </a:rPr>
              <a:t>8. HOTTEOK ( Pancake type Korean dessert with sweet filling inside)</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t/>
            </a:r>
            <a:endParaRPr b="1" sz="1600">
              <a:solidFill>
                <a:srgbClr val="FF0000"/>
              </a:solidFill>
              <a:latin typeface="Roboto"/>
              <a:ea typeface="Roboto"/>
              <a:cs typeface="Roboto"/>
              <a:sym typeface="Roboto"/>
            </a:endParaRPr>
          </a:p>
          <a:p>
            <a:pPr indent="0" lvl="0" marL="0" rtl="0" algn="l">
              <a:lnSpc>
                <a:spcPct val="117187"/>
              </a:lnSpc>
              <a:spcBef>
                <a:spcPts val="0"/>
              </a:spcBef>
              <a:spcAft>
                <a:spcPts val="0"/>
              </a:spcAft>
              <a:buNone/>
            </a:pPr>
            <a:r>
              <a:t/>
            </a:r>
            <a:endParaRPr b="1" sz="1600">
              <a:solidFill>
                <a:schemeClr val="dk1"/>
              </a:solidFill>
              <a:latin typeface="Roboto"/>
              <a:ea typeface="Roboto"/>
              <a:cs typeface="Roboto"/>
              <a:sym typeface="Roboto"/>
            </a:endParaRPr>
          </a:p>
          <a:p>
            <a:pPr indent="0" lvl="0" marL="0" rtl="0" algn="l">
              <a:lnSpc>
                <a:spcPct val="117187"/>
              </a:lnSpc>
              <a:spcBef>
                <a:spcPts val="0"/>
              </a:spcBef>
              <a:spcAft>
                <a:spcPts val="0"/>
              </a:spcAft>
              <a:buNone/>
            </a:pPr>
            <a:r>
              <a:t/>
            </a:r>
            <a:endParaRPr b="1" sz="1600">
              <a:solidFill>
                <a:schemeClr val="dk1"/>
              </a:solidFill>
              <a:latin typeface="Roboto"/>
              <a:ea typeface="Roboto"/>
              <a:cs typeface="Roboto"/>
              <a:sym typeface="Roboto"/>
            </a:endParaRPr>
          </a:p>
          <a:p>
            <a:pPr indent="0" lvl="0" marL="0" rtl="0" algn="l">
              <a:lnSpc>
                <a:spcPct val="117187"/>
              </a:lnSpc>
              <a:spcBef>
                <a:spcPts val="1100"/>
              </a:spcBef>
              <a:spcAft>
                <a:spcPts val="0"/>
              </a:spcAft>
              <a:buNone/>
            </a:pPr>
            <a:r>
              <a:t/>
            </a:r>
            <a:endParaRPr b="1" sz="1600">
              <a:solidFill>
                <a:schemeClr val="dk1"/>
              </a:solidFill>
              <a:highlight>
                <a:srgbClr val="FFFFFF"/>
              </a:highlight>
              <a:latin typeface="Roboto"/>
              <a:ea typeface="Roboto"/>
              <a:cs typeface="Roboto"/>
              <a:sym typeface="Roboto"/>
            </a:endParaRPr>
          </a:p>
          <a:p>
            <a:pPr indent="0" lvl="0" marL="0" rtl="0" algn="l">
              <a:spcBef>
                <a:spcPts val="1100"/>
              </a:spcBef>
              <a:spcAft>
                <a:spcPts val="0"/>
              </a:spcAft>
              <a:buNone/>
            </a:pPr>
            <a:r>
              <a:t/>
            </a:r>
            <a:endParaRPr b="1" sz="1600">
              <a:solidFill>
                <a:schemeClr val="dk1"/>
              </a:solidFill>
              <a:highlight>
                <a:srgbClr val="FFFFFF"/>
              </a:highlight>
              <a:latin typeface="Roboto"/>
              <a:ea typeface="Roboto"/>
              <a:cs typeface="Roboto"/>
              <a:sym typeface="Roboto"/>
            </a:endParaRPr>
          </a:p>
          <a:p>
            <a:pPr indent="0" lvl="0" marL="0" rtl="0" algn="l">
              <a:lnSpc>
                <a:spcPct val="117187"/>
              </a:lnSpc>
              <a:spcBef>
                <a:spcPts val="1100"/>
              </a:spcBef>
              <a:spcAft>
                <a:spcPts val="0"/>
              </a:spcAft>
              <a:buClr>
                <a:schemeClr val="dk1"/>
              </a:buClr>
              <a:buSzPts val="1100"/>
              <a:buFont typeface="Arial"/>
              <a:buNone/>
            </a:pPr>
            <a:r>
              <a:t/>
            </a:r>
            <a:endParaRPr b="1" sz="16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104775" y="294400"/>
            <a:ext cx="2336000" cy="1553450"/>
          </a:xfrm>
          <a:prstGeom prst="rect">
            <a:avLst/>
          </a:prstGeom>
          <a:noFill/>
          <a:ln>
            <a:noFill/>
          </a:ln>
        </p:spPr>
      </p:pic>
      <p:pic>
        <p:nvPicPr>
          <p:cNvPr id="157" name="Google Shape;157;p28"/>
          <p:cNvPicPr preferRelativeResize="0"/>
          <p:nvPr/>
        </p:nvPicPr>
        <p:blipFill>
          <a:blip r:embed="rId4">
            <a:alphaModFix/>
          </a:blip>
          <a:stretch>
            <a:fillRect/>
          </a:stretch>
        </p:blipFill>
        <p:spPr>
          <a:xfrm>
            <a:off x="2545575" y="360313"/>
            <a:ext cx="1905000" cy="1504950"/>
          </a:xfrm>
          <a:prstGeom prst="rect">
            <a:avLst/>
          </a:prstGeom>
          <a:noFill/>
          <a:ln>
            <a:noFill/>
          </a:ln>
        </p:spPr>
      </p:pic>
      <p:pic>
        <p:nvPicPr>
          <p:cNvPr id="158" name="Google Shape;158;p28"/>
          <p:cNvPicPr preferRelativeResize="0"/>
          <p:nvPr/>
        </p:nvPicPr>
        <p:blipFill>
          <a:blip r:embed="rId5">
            <a:alphaModFix/>
          </a:blip>
          <a:stretch>
            <a:fillRect/>
          </a:stretch>
        </p:blipFill>
        <p:spPr>
          <a:xfrm>
            <a:off x="4555375" y="435313"/>
            <a:ext cx="2407450" cy="1354950"/>
          </a:xfrm>
          <a:prstGeom prst="rect">
            <a:avLst/>
          </a:prstGeom>
          <a:noFill/>
          <a:ln>
            <a:noFill/>
          </a:ln>
        </p:spPr>
      </p:pic>
      <p:pic>
        <p:nvPicPr>
          <p:cNvPr id="159" name="Google Shape;159;p28"/>
          <p:cNvPicPr preferRelativeResize="0"/>
          <p:nvPr/>
        </p:nvPicPr>
        <p:blipFill>
          <a:blip r:embed="rId6">
            <a:alphaModFix/>
          </a:blip>
          <a:stretch>
            <a:fillRect/>
          </a:stretch>
        </p:blipFill>
        <p:spPr>
          <a:xfrm>
            <a:off x="104775" y="2226950"/>
            <a:ext cx="2336000" cy="1868800"/>
          </a:xfrm>
          <a:prstGeom prst="rect">
            <a:avLst/>
          </a:prstGeom>
          <a:noFill/>
          <a:ln>
            <a:noFill/>
          </a:ln>
        </p:spPr>
      </p:pic>
      <p:pic>
        <p:nvPicPr>
          <p:cNvPr id="160" name="Google Shape;160;p28"/>
          <p:cNvPicPr preferRelativeResize="0"/>
          <p:nvPr/>
        </p:nvPicPr>
        <p:blipFill>
          <a:blip r:embed="rId7">
            <a:alphaModFix/>
          </a:blip>
          <a:stretch>
            <a:fillRect/>
          </a:stretch>
        </p:blipFill>
        <p:spPr>
          <a:xfrm>
            <a:off x="2540800" y="2358388"/>
            <a:ext cx="2619375" cy="1743075"/>
          </a:xfrm>
          <a:prstGeom prst="rect">
            <a:avLst/>
          </a:prstGeom>
          <a:noFill/>
          <a:ln>
            <a:noFill/>
          </a:ln>
        </p:spPr>
      </p:pic>
      <p:pic>
        <p:nvPicPr>
          <p:cNvPr id="161" name="Google Shape;161;p28"/>
          <p:cNvPicPr preferRelativeResize="0"/>
          <p:nvPr/>
        </p:nvPicPr>
        <p:blipFill>
          <a:blip r:embed="rId8">
            <a:alphaModFix/>
          </a:blip>
          <a:stretch>
            <a:fillRect/>
          </a:stretch>
        </p:blipFill>
        <p:spPr>
          <a:xfrm>
            <a:off x="5160175" y="2358388"/>
            <a:ext cx="2516975" cy="1605925"/>
          </a:xfrm>
          <a:prstGeom prst="rect">
            <a:avLst/>
          </a:prstGeom>
          <a:noFill/>
          <a:ln>
            <a:noFill/>
          </a:ln>
        </p:spPr>
      </p:pic>
      <p:pic>
        <p:nvPicPr>
          <p:cNvPr id="162" name="Google Shape;162;p28"/>
          <p:cNvPicPr preferRelativeResize="0"/>
          <p:nvPr/>
        </p:nvPicPr>
        <p:blipFill>
          <a:blip r:embed="rId9">
            <a:alphaModFix/>
          </a:blip>
          <a:stretch>
            <a:fillRect/>
          </a:stretch>
        </p:blipFill>
        <p:spPr>
          <a:xfrm>
            <a:off x="7121138" y="393650"/>
            <a:ext cx="1895475" cy="1438275"/>
          </a:xfrm>
          <a:prstGeom prst="rect">
            <a:avLst/>
          </a:prstGeom>
          <a:noFill/>
          <a:ln>
            <a:noFill/>
          </a:ln>
        </p:spPr>
      </p:pic>
      <p:pic>
        <p:nvPicPr>
          <p:cNvPr id="163" name="Google Shape;163;p28"/>
          <p:cNvPicPr preferRelativeResize="0"/>
          <p:nvPr/>
        </p:nvPicPr>
        <p:blipFill>
          <a:blip r:embed="rId10">
            <a:alphaModFix/>
          </a:blip>
          <a:stretch>
            <a:fillRect/>
          </a:stretch>
        </p:blipFill>
        <p:spPr>
          <a:xfrm>
            <a:off x="7121150" y="3607588"/>
            <a:ext cx="1981200" cy="132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4E5F5"/>
            </a:gs>
            <a:gs pos="100000">
              <a:srgbClr val="70A4D5"/>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29"/>
          <p:cNvSpPr txBox="1"/>
          <p:nvPr>
            <p:ph type="title"/>
          </p:nvPr>
        </p:nvSpPr>
        <p:spPr>
          <a:xfrm>
            <a:off x="240275" y="45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Drinks</a:t>
            </a:r>
            <a:endParaRPr>
              <a:solidFill>
                <a:srgbClr val="FF0000"/>
              </a:solidFill>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AutoNum type="arabicPeriod"/>
            </a:pPr>
            <a:r>
              <a:rPr lang="en-GB">
                <a:solidFill>
                  <a:srgbClr val="0000FF"/>
                </a:solidFill>
              </a:rPr>
              <a:t>Banana Milk</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Soju( water typed </a:t>
            </a:r>
            <a:r>
              <a:rPr lang="en-GB">
                <a:solidFill>
                  <a:srgbClr val="0000FF"/>
                </a:solidFill>
              </a:rPr>
              <a:t>alcohol)</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Makgeolli ( Korean Rice Wine)</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Cheongju( Clear Liquor)</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Citron Tea</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Dried Jujube tea</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Green Plum Tea</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Barley tea</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Sikhye( Cold Rice Drink)</a:t>
            </a:r>
            <a:endParaRPr>
              <a:solidFill>
                <a:srgbClr val="0000FF"/>
              </a:solidFill>
            </a:endParaRPr>
          </a:p>
        </p:txBody>
      </p:sp>
      <p:pic>
        <p:nvPicPr>
          <p:cNvPr id="170" name="Google Shape;170;p29"/>
          <p:cNvPicPr preferRelativeResize="0"/>
          <p:nvPr/>
        </p:nvPicPr>
        <p:blipFill>
          <a:blip r:embed="rId3">
            <a:alphaModFix/>
          </a:blip>
          <a:stretch>
            <a:fillRect/>
          </a:stretch>
        </p:blipFill>
        <p:spPr>
          <a:xfrm>
            <a:off x="4179075" y="245275"/>
            <a:ext cx="1905000" cy="1771650"/>
          </a:xfrm>
          <a:prstGeom prst="rect">
            <a:avLst/>
          </a:prstGeom>
          <a:noFill/>
          <a:ln>
            <a:noFill/>
          </a:ln>
        </p:spPr>
      </p:pic>
      <p:pic>
        <p:nvPicPr>
          <p:cNvPr id="171" name="Google Shape;171;p29"/>
          <p:cNvPicPr preferRelativeResize="0"/>
          <p:nvPr/>
        </p:nvPicPr>
        <p:blipFill>
          <a:blip r:embed="rId4">
            <a:alphaModFix/>
          </a:blip>
          <a:stretch>
            <a:fillRect/>
          </a:stretch>
        </p:blipFill>
        <p:spPr>
          <a:xfrm>
            <a:off x="6529375" y="245275"/>
            <a:ext cx="1771650" cy="1771650"/>
          </a:xfrm>
          <a:prstGeom prst="rect">
            <a:avLst/>
          </a:prstGeom>
          <a:noFill/>
          <a:ln>
            <a:noFill/>
          </a:ln>
        </p:spPr>
      </p:pic>
      <p:pic>
        <p:nvPicPr>
          <p:cNvPr id="172" name="Google Shape;172;p29"/>
          <p:cNvPicPr preferRelativeResize="0"/>
          <p:nvPr/>
        </p:nvPicPr>
        <p:blipFill>
          <a:blip r:embed="rId5">
            <a:alphaModFix/>
          </a:blip>
          <a:stretch>
            <a:fillRect/>
          </a:stretch>
        </p:blipFill>
        <p:spPr>
          <a:xfrm>
            <a:off x="6337650" y="2016925"/>
            <a:ext cx="2423231" cy="1354925"/>
          </a:xfrm>
          <a:prstGeom prst="rect">
            <a:avLst/>
          </a:prstGeom>
          <a:noFill/>
          <a:ln>
            <a:noFill/>
          </a:ln>
        </p:spPr>
      </p:pic>
      <p:pic>
        <p:nvPicPr>
          <p:cNvPr id="173" name="Google Shape;173;p29"/>
          <p:cNvPicPr preferRelativeResize="0"/>
          <p:nvPr/>
        </p:nvPicPr>
        <p:blipFill>
          <a:blip r:embed="rId6">
            <a:alphaModFix/>
          </a:blip>
          <a:stretch>
            <a:fillRect/>
          </a:stretch>
        </p:blipFill>
        <p:spPr>
          <a:xfrm>
            <a:off x="3881450" y="2202475"/>
            <a:ext cx="2250275" cy="1483875"/>
          </a:xfrm>
          <a:prstGeom prst="rect">
            <a:avLst/>
          </a:prstGeom>
          <a:noFill/>
          <a:ln>
            <a:noFill/>
          </a:ln>
        </p:spPr>
      </p:pic>
      <p:pic>
        <p:nvPicPr>
          <p:cNvPr id="174" name="Google Shape;174;p29"/>
          <p:cNvPicPr preferRelativeResize="0"/>
          <p:nvPr/>
        </p:nvPicPr>
        <p:blipFill>
          <a:blip r:embed="rId7">
            <a:alphaModFix/>
          </a:blip>
          <a:stretch>
            <a:fillRect/>
          </a:stretch>
        </p:blipFill>
        <p:spPr>
          <a:xfrm>
            <a:off x="7884325" y="3243250"/>
            <a:ext cx="1181100" cy="1771650"/>
          </a:xfrm>
          <a:prstGeom prst="rect">
            <a:avLst/>
          </a:prstGeom>
          <a:noFill/>
          <a:ln>
            <a:noFill/>
          </a:ln>
        </p:spPr>
      </p:pic>
      <p:pic>
        <p:nvPicPr>
          <p:cNvPr id="175" name="Google Shape;175;p29"/>
          <p:cNvPicPr preferRelativeResize="0"/>
          <p:nvPr/>
        </p:nvPicPr>
        <p:blipFill>
          <a:blip r:embed="rId8">
            <a:alphaModFix/>
          </a:blip>
          <a:stretch>
            <a:fillRect/>
          </a:stretch>
        </p:blipFill>
        <p:spPr>
          <a:xfrm>
            <a:off x="5617373" y="3064675"/>
            <a:ext cx="1599721" cy="2078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5FF83"/>
            </a:gs>
            <a:gs pos="100000">
              <a:srgbClr val="E3F609"/>
            </a:gs>
          </a:gsLst>
          <a:lin ang="5400012" scaled="0"/>
        </a:grad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145025" y="57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Musics</a:t>
            </a:r>
            <a:endParaRPr>
              <a:solidFill>
                <a:srgbClr val="0000FF"/>
              </a:solidFill>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30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There is two type of Korean music right now</a:t>
            </a:r>
            <a:endParaRPr sz="1100">
              <a:solidFill>
                <a:srgbClr val="FF0000"/>
              </a:solidFill>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Traditional(past) and Kpop as in Korean Pop music(present)</a:t>
            </a:r>
            <a:endParaRPr sz="1100">
              <a:solidFill>
                <a:srgbClr val="FF0000"/>
              </a:solidFill>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The term gugak translates into “national music”</a:t>
            </a:r>
            <a:endParaRPr sz="1400">
              <a:solidFill>
                <a:srgbClr val="FF0000"/>
              </a:solidFill>
              <a:latin typeface="Verdana"/>
              <a:ea typeface="Verdana"/>
              <a:cs typeface="Verdana"/>
              <a:sym typeface="Verdana"/>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comprises roughly of two bigger genres, folk music and court music.</a:t>
            </a:r>
            <a:endParaRPr sz="1100">
              <a:solidFill>
                <a:srgbClr val="FF0000"/>
              </a:solidFill>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Today, we also have newer additions to Korean Music, Changjak-gugak or Shin-gugak</a:t>
            </a:r>
            <a:endParaRPr sz="1100">
              <a:solidFill>
                <a:srgbClr val="FF0000"/>
              </a:solidFill>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 newly-composed Korean traditional music and fusion gugak, with western elements.</a:t>
            </a:r>
            <a:endParaRPr sz="1100">
              <a:solidFill>
                <a:srgbClr val="FF0000"/>
              </a:solidFill>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K-pop (an abbreviation of Korean pop or Korean popular music) is a musical genre consisting of electronic, hip hop, pop, rock, and R&amp;B music originating in South Korea</a:t>
            </a:r>
            <a:endParaRPr sz="1400">
              <a:solidFill>
                <a:srgbClr val="FF0000"/>
              </a:solidFill>
              <a:latin typeface="Verdana"/>
              <a:ea typeface="Verdana"/>
              <a:cs typeface="Verdana"/>
              <a:sym typeface="Verdana"/>
            </a:endParaRPr>
          </a:p>
          <a:p>
            <a:pPr indent="-317500" lvl="0" marL="457200" rtl="0" algn="l">
              <a:spcBef>
                <a:spcPts val="0"/>
              </a:spcBef>
              <a:spcAft>
                <a:spcPts val="0"/>
              </a:spcAft>
              <a:buClr>
                <a:srgbClr val="FF0000"/>
              </a:buClr>
              <a:buSzPts val="1400"/>
              <a:buFont typeface="Verdana"/>
              <a:buChar char="●"/>
            </a:pPr>
            <a:r>
              <a:rPr lang="en-GB" sz="1400">
                <a:solidFill>
                  <a:srgbClr val="FF0000"/>
                </a:solidFill>
                <a:latin typeface="Verdana"/>
                <a:ea typeface="Verdana"/>
                <a:cs typeface="Verdana"/>
                <a:sym typeface="Verdana"/>
              </a:rPr>
              <a:t>In addition to music, K-pop has grown into a popular subculture among teenagers and young adults throughout Asia, resulting in widespread interest in the fashion and style of Korean idol groups and singers</a:t>
            </a:r>
            <a:endParaRPr sz="1400">
              <a:solidFill>
                <a:srgbClr val="FF0000"/>
              </a:solidFill>
              <a:latin typeface="Verdana"/>
              <a:ea typeface="Verdana"/>
              <a:cs typeface="Verdana"/>
              <a:sym typeface="Verdana"/>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4E5F5"/>
            </a:gs>
            <a:gs pos="100000">
              <a:srgbClr val="70A4D5"/>
            </a:gs>
          </a:gsLst>
          <a:lin ang="5400012" scaled="0"/>
        </a:grad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Business Cultures</a:t>
            </a:r>
            <a:endParaRPr>
              <a:solidFill>
                <a:srgbClr val="FF0000"/>
              </a:solidFill>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AutoNum type="arabicPeriod"/>
            </a:pPr>
            <a:r>
              <a:rPr lang="en-GB" sz="1400">
                <a:solidFill>
                  <a:srgbClr val="FF0000"/>
                </a:solidFill>
              </a:rPr>
              <a:t>Alway have to greet and no hand shaking ( bow down 30 - 40 degree)</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Greeting ( leg together, hands straight down on the sides)</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Person with higher status( initiate handshake, take it with both hand)</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Alway give a Business Card to anyone you are meeting( give a </a:t>
            </a:r>
            <a:r>
              <a:rPr lang="en-GB" sz="1400">
                <a:solidFill>
                  <a:srgbClr val="FF0000"/>
                </a:solidFill>
              </a:rPr>
              <a:t>business</a:t>
            </a:r>
            <a:r>
              <a:rPr lang="en-GB" sz="1400">
                <a:solidFill>
                  <a:srgbClr val="FF0000"/>
                </a:solidFill>
              </a:rPr>
              <a:t> card with both hands </a:t>
            </a:r>
            <a:r>
              <a:rPr lang="en-GB" sz="1400">
                <a:solidFill>
                  <a:srgbClr val="FF0000"/>
                </a:solidFill>
              </a:rPr>
              <a:t>and</a:t>
            </a:r>
            <a:r>
              <a:rPr lang="en-GB" sz="1400">
                <a:solidFill>
                  <a:srgbClr val="FF0000"/>
                </a:solidFill>
              </a:rPr>
              <a:t> with the face up so it is easier to read)</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Business Card should have full name, your title and the </a:t>
            </a:r>
            <a:r>
              <a:rPr lang="en-GB" sz="1400">
                <a:solidFill>
                  <a:srgbClr val="FF0000"/>
                </a:solidFill>
              </a:rPr>
              <a:t>position</a:t>
            </a:r>
            <a:r>
              <a:rPr lang="en-GB" sz="1400">
                <a:solidFill>
                  <a:srgbClr val="FF0000"/>
                </a:solidFill>
              </a:rPr>
              <a:t> clear</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Appointment and Punctuality ( South Korean values Punctuality the most and should alway be on time)</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Dress code is alway dark </a:t>
            </a:r>
            <a:r>
              <a:rPr lang="en-GB" sz="1400">
                <a:solidFill>
                  <a:srgbClr val="FF0000"/>
                </a:solidFill>
              </a:rPr>
              <a:t>colors</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Never talk about Korean Politics, Korean War, Communism, Personal family matter</a:t>
            </a:r>
            <a:endParaRPr sz="1400">
              <a:solidFill>
                <a:srgbClr val="FF0000"/>
              </a:solidFill>
            </a:endParaRPr>
          </a:p>
          <a:p>
            <a:pPr indent="-317500" lvl="0" marL="457200" rtl="0" algn="l">
              <a:spcBef>
                <a:spcPts val="0"/>
              </a:spcBef>
              <a:spcAft>
                <a:spcPts val="0"/>
              </a:spcAft>
              <a:buClr>
                <a:srgbClr val="FF0000"/>
              </a:buClr>
              <a:buSzPts val="1400"/>
              <a:buAutoNum type="arabicPeriod"/>
            </a:pPr>
            <a:r>
              <a:rPr lang="en-GB" sz="1400">
                <a:solidFill>
                  <a:srgbClr val="FF0000"/>
                </a:solidFill>
              </a:rPr>
              <a:t>Never compliment people over, never points finger at anyone, never make </a:t>
            </a:r>
            <a:r>
              <a:rPr lang="en-GB" sz="1400">
                <a:solidFill>
                  <a:srgbClr val="FF0000"/>
                </a:solidFill>
              </a:rPr>
              <a:t>direct</a:t>
            </a:r>
            <a:r>
              <a:rPr lang="en-GB" sz="1400">
                <a:solidFill>
                  <a:srgbClr val="FF0000"/>
                </a:solidFill>
              </a:rPr>
              <a:t> eye contact for a long period of time when having a conversation</a:t>
            </a:r>
            <a:br>
              <a:rPr lang="en-GB" sz="1400">
                <a:solidFill>
                  <a:srgbClr val="FF0000"/>
                </a:solidFill>
              </a:rPr>
            </a:br>
            <a:endParaRPr sz="14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FF"/>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265500" y="1233175"/>
            <a:ext cx="4045200" cy="1482300"/>
          </a:xfrm>
          <a:prstGeom prst="rect">
            <a:avLst/>
          </a:prstGeom>
          <a:solidFill>
            <a:srgbClr val="FF0000"/>
          </a:solidFill>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0000FF"/>
                </a:solidFill>
              </a:rPr>
              <a:t>Why I chose South Korea!</a:t>
            </a:r>
            <a:endParaRPr>
              <a:solidFill>
                <a:srgbClr val="0000FF"/>
              </a:solidFill>
            </a:endParaRPr>
          </a:p>
        </p:txBody>
      </p:sp>
      <p:sp>
        <p:nvSpPr>
          <p:cNvPr id="64" name="Google Shape;64;p14"/>
          <p:cNvSpPr txBox="1"/>
          <p:nvPr>
            <p:ph idx="2" type="body"/>
          </p:nvPr>
        </p:nvSpPr>
        <p:spPr>
          <a:xfrm>
            <a:off x="4939500" y="724075"/>
            <a:ext cx="3837000" cy="3695100"/>
          </a:xfrm>
          <a:prstGeom prst="rect">
            <a:avLst/>
          </a:prstGeom>
          <a:gradFill>
            <a:gsLst>
              <a:gs pos="0">
                <a:srgbClr val="DFE9FB"/>
              </a:gs>
              <a:gs pos="100000">
                <a:srgbClr val="6E9BE7"/>
              </a:gs>
            </a:gsLst>
            <a:path path="circle">
              <a:fillToRect b="50%" l="50%" r="50%" t="50%"/>
            </a:path>
            <a:tileRect/>
          </a:gradFill>
        </p:spPr>
        <p:txBody>
          <a:bodyPr anchorCtr="0" anchor="ctr"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GB">
                <a:solidFill>
                  <a:srgbClr val="FF0000"/>
                </a:solidFill>
              </a:rPr>
              <a:t>I chose South Korea as it is my my home country</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My parents and my families were born there</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My heritage is 100% Korean</a:t>
            </a:r>
            <a:endParaRPr>
              <a:solidFill>
                <a:srgbClr val="FF0000"/>
              </a:solidFill>
            </a:endParaRPr>
          </a:p>
          <a:p>
            <a:pPr indent="0" lvl="0" marL="0" rtl="0" algn="l">
              <a:spcBef>
                <a:spcPts val="1600"/>
              </a:spcBef>
              <a:spcAft>
                <a:spcPts val="1600"/>
              </a:spcAft>
              <a:buNone/>
            </a:pPr>
            <a:r>
              <a:t/>
            </a:r>
            <a:endParaRPr>
              <a:solidFill>
                <a:srgbClr val="FF0000"/>
              </a:solidFill>
            </a:endParaRPr>
          </a:p>
        </p:txBody>
      </p:sp>
      <p:pic>
        <p:nvPicPr>
          <p:cNvPr id="65" name="Google Shape;65;p14"/>
          <p:cNvPicPr preferRelativeResize="0"/>
          <p:nvPr/>
        </p:nvPicPr>
        <p:blipFill>
          <a:blip r:embed="rId3">
            <a:alphaModFix/>
          </a:blip>
          <a:stretch>
            <a:fillRect/>
          </a:stretch>
        </p:blipFill>
        <p:spPr>
          <a:xfrm>
            <a:off x="665025" y="2966475"/>
            <a:ext cx="3431375" cy="2058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FF"/>
                </a:solidFill>
              </a:rPr>
              <a:t>Tourisms</a:t>
            </a:r>
            <a:endParaRPr>
              <a:solidFill>
                <a:srgbClr val="00FFFF"/>
              </a:solidFill>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AutoNum type="arabicPeriod"/>
            </a:pPr>
            <a:r>
              <a:rPr lang="en-GB">
                <a:solidFill>
                  <a:srgbClr val="0000FF"/>
                </a:solidFill>
              </a:rPr>
              <a:t>Gyeongbokgung</a:t>
            </a:r>
            <a:r>
              <a:rPr lang="en-GB">
                <a:solidFill>
                  <a:srgbClr val="0000FF"/>
                </a:solidFill>
              </a:rPr>
              <a:t> Palace( palace for the royal family in the past)</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N Seoul Tower ( Korean version of Cn Tower)</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Lotte World ( Biggest amusement park)</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Bukchon Hanok Village( traditional building)</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Myeong Dong( districts of fashion)</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Hongdae( cultural hub of youth peoples)</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The Garden of Morning Calm( </a:t>
            </a:r>
            <a:r>
              <a:rPr lang="en-GB">
                <a:solidFill>
                  <a:srgbClr val="0000FF"/>
                </a:solidFill>
              </a:rPr>
              <a:t>garden</a:t>
            </a:r>
            <a:r>
              <a:rPr lang="en-GB">
                <a:solidFill>
                  <a:srgbClr val="0000FF"/>
                </a:solidFill>
              </a:rPr>
              <a:t> that represent</a:t>
            </a:r>
            <a:endParaRPr>
              <a:solidFill>
                <a:srgbClr val="0000FF"/>
              </a:solidFill>
            </a:endParaRPr>
          </a:p>
          <a:p>
            <a:pPr indent="0" lvl="0" marL="0" rtl="0" algn="l">
              <a:spcBef>
                <a:spcPts val="1600"/>
              </a:spcBef>
              <a:spcAft>
                <a:spcPts val="0"/>
              </a:spcAft>
              <a:buNone/>
            </a:pPr>
            <a:r>
              <a:rPr lang="en-GB">
                <a:solidFill>
                  <a:srgbClr val="0000FF"/>
                </a:solidFill>
              </a:rPr>
              <a:t>Korea beauty </a:t>
            </a:r>
            <a:r>
              <a:rPr lang="en-GB">
                <a:solidFill>
                  <a:srgbClr val="0000FF"/>
                </a:solidFill>
              </a:rPr>
              <a:t>through</a:t>
            </a:r>
            <a:r>
              <a:rPr lang="en-GB">
                <a:solidFill>
                  <a:srgbClr val="0000FF"/>
                </a:solidFill>
              </a:rPr>
              <a:t> nature.)</a:t>
            </a:r>
            <a:endParaRPr>
              <a:solidFill>
                <a:srgbClr val="0000FF"/>
              </a:solidFill>
            </a:endParaRPr>
          </a:p>
          <a:p>
            <a:pPr indent="0" lvl="0" marL="0" rtl="0" algn="l">
              <a:spcBef>
                <a:spcPts val="1600"/>
              </a:spcBef>
              <a:spcAft>
                <a:spcPts val="1600"/>
              </a:spcAft>
              <a:buNone/>
            </a:pPr>
            <a:r>
              <a:t/>
            </a:r>
            <a:endParaRPr>
              <a:solidFill>
                <a:srgbClr val="0000FF"/>
              </a:solidFill>
            </a:endParaRPr>
          </a:p>
        </p:txBody>
      </p:sp>
      <p:pic>
        <p:nvPicPr>
          <p:cNvPr id="194" name="Google Shape;194;p32"/>
          <p:cNvPicPr preferRelativeResize="0"/>
          <p:nvPr/>
        </p:nvPicPr>
        <p:blipFill>
          <a:blip r:embed="rId3">
            <a:alphaModFix/>
          </a:blip>
          <a:stretch>
            <a:fillRect/>
          </a:stretch>
        </p:blipFill>
        <p:spPr>
          <a:xfrm>
            <a:off x="6560350" y="1540942"/>
            <a:ext cx="2452700" cy="1671350"/>
          </a:xfrm>
          <a:prstGeom prst="rect">
            <a:avLst/>
          </a:prstGeom>
          <a:noFill/>
          <a:ln>
            <a:noFill/>
          </a:ln>
        </p:spPr>
      </p:pic>
      <p:pic>
        <p:nvPicPr>
          <p:cNvPr id="195" name="Google Shape;195;p32"/>
          <p:cNvPicPr preferRelativeResize="0"/>
          <p:nvPr/>
        </p:nvPicPr>
        <p:blipFill>
          <a:blip r:embed="rId4">
            <a:alphaModFix/>
          </a:blip>
          <a:stretch>
            <a:fillRect/>
          </a:stretch>
        </p:blipFill>
        <p:spPr>
          <a:xfrm>
            <a:off x="6212700" y="3369475"/>
            <a:ext cx="2800350" cy="16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BD4EB"/>
            </a:gs>
            <a:gs pos="100000">
              <a:srgbClr val="9180BB"/>
            </a:gs>
          </a:gsLst>
          <a:lin ang="5400012" scaled="0"/>
        </a:gradFill>
      </p:bgPr>
    </p:bg>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0000"/>
                </a:solidFill>
              </a:rPr>
              <a:t>Fun Facts</a:t>
            </a:r>
            <a:endParaRPr>
              <a:solidFill>
                <a:srgbClr val="FF0000"/>
              </a:solidFill>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AutoNum type="arabicPeriod"/>
            </a:pPr>
            <a:r>
              <a:rPr lang="en-GB">
                <a:solidFill>
                  <a:srgbClr val="0000FF"/>
                </a:solidFill>
              </a:rPr>
              <a:t>The American film “ The Avenger Age of Ultron” was filmed in Seoul</a:t>
            </a:r>
            <a:endParaRPr>
              <a:solidFill>
                <a:srgbClr val="0000FF"/>
              </a:solidFill>
            </a:endParaRPr>
          </a:p>
          <a:p>
            <a:pPr indent="-342900" lvl="0" marL="457200" rtl="0" algn="l">
              <a:spcBef>
                <a:spcPts val="0"/>
              </a:spcBef>
              <a:spcAft>
                <a:spcPts val="0"/>
              </a:spcAft>
              <a:buClr>
                <a:srgbClr val="0000FF"/>
              </a:buClr>
              <a:buSzPts val="1800"/>
              <a:buAutoNum type="arabicPeriod"/>
            </a:pPr>
            <a:r>
              <a:rPr lang="en-GB">
                <a:solidFill>
                  <a:srgbClr val="0000FF"/>
                </a:solidFill>
              </a:rPr>
              <a:t>The Winter Olympics in 2018 was hosted in Pyeongchang</a:t>
            </a:r>
            <a:endParaRPr>
              <a:solidFill>
                <a:srgbClr val="0000FF"/>
              </a:solidFill>
            </a:endParaRPr>
          </a:p>
          <a:p>
            <a:pPr indent="0" lvl="0" marL="457200" rtl="0" algn="l">
              <a:spcBef>
                <a:spcPts val="1600"/>
              </a:spcBef>
              <a:spcAft>
                <a:spcPts val="1600"/>
              </a:spcAft>
              <a:buNone/>
            </a:pPr>
            <a:r>
              <a:t/>
            </a:r>
            <a:endParaRPr/>
          </a:p>
        </p:txBody>
      </p:sp>
      <p:pic>
        <p:nvPicPr>
          <p:cNvPr id="202" name="Google Shape;202;p33"/>
          <p:cNvPicPr preferRelativeResize="0"/>
          <p:nvPr/>
        </p:nvPicPr>
        <p:blipFill>
          <a:blip r:embed="rId3">
            <a:alphaModFix/>
          </a:blip>
          <a:stretch>
            <a:fillRect/>
          </a:stretch>
        </p:blipFill>
        <p:spPr>
          <a:xfrm>
            <a:off x="719150" y="1947900"/>
            <a:ext cx="2043100" cy="3064650"/>
          </a:xfrm>
          <a:prstGeom prst="rect">
            <a:avLst/>
          </a:prstGeom>
          <a:noFill/>
          <a:ln>
            <a:noFill/>
          </a:ln>
        </p:spPr>
      </p:pic>
      <p:pic>
        <p:nvPicPr>
          <p:cNvPr id="203" name="Google Shape;203;p33"/>
          <p:cNvPicPr preferRelativeResize="0"/>
          <p:nvPr/>
        </p:nvPicPr>
        <p:blipFill>
          <a:blip r:embed="rId4">
            <a:alphaModFix/>
          </a:blip>
          <a:stretch>
            <a:fillRect/>
          </a:stretch>
        </p:blipFill>
        <p:spPr>
          <a:xfrm>
            <a:off x="4929175" y="1947900"/>
            <a:ext cx="3064650" cy="306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BD4EB"/>
            </a:gs>
            <a:gs pos="100000">
              <a:srgbClr val="9180BB"/>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00FF"/>
                </a:solidFill>
              </a:rPr>
              <a:t>Websites</a:t>
            </a:r>
            <a:endParaRPr>
              <a:solidFill>
                <a:srgbClr val="9900FF"/>
              </a:solidFill>
            </a:endParaRPr>
          </a:p>
        </p:txBody>
      </p:sp>
      <p:sp>
        <p:nvSpPr>
          <p:cNvPr id="209" name="Google Shape;20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https://www.google.ca/search?q=2018+winter+olympics&amp;source=lnms&amp;tbm=isch&amp;sa=X&amp;ved=0ahUKEwiblKz_ofjeAhUH04MKHWJbAqoQ_AUIDygC&amp;biw=1366&amp;bih=657</a:t>
            </a:r>
            <a:endParaRPr/>
          </a:p>
          <a:p>
            <a:pPr indent="0" lvl="0" marL="0" rtl="0" algn="l">
              <a:spcBef>
                <a:spcPts val="1600"/>
              </a:spcBef>
              <a:spcAft>
                <a:spcPts val="0"/>
              </a:spcAft>
              <a:buNone/>
            </a:pPr>
            <a:r>
              <a:rPr lang="en-GB" u="sng">
                <a:solidFill>
                  <a:schemeClr val="hlink"/>
                </a:solidFill>
                <a:hlinkClick r:id="rId4"/>
              </a:rPr>
              <a:t>https://www.britannica.com/place/South-Korea</a:t>
            </a:r>
            <a:endParaRPr/>
          </a:p>
          <a:p>
            <a:pPr indent="0" lvl="0" marL="0" rtl="0" algn="l">
              <a:spcBef>
                <a:spcPts val="1600"/>
              </a:spcBef>
              <a:spcAft>
                <a:spcPts val="0"/>
              </a:spcAft>
              <a:buNone/>
            </a:pPr>
            <a:r>
              <a:rPr lang="en-GB" u="sng">
                <a:solidFill>
                  <a:schemeClr val="hlink"/>
                </a:solidFill>
                <a:hlinkClick r:id="rId5"/>
              </a:rPr>
              <a:t>https://www.korea4expats.com/article-business-practices-etiquette.html</a:t>
            </a:r>
            <a:endParaRPr/>
          </a:p>
          <a:p>
            <a:pPr indent="0" lvl="0" marL="0" rtl="0" algn="l">
              <a:spcBef>
                <a:spcPts val="1600"/>
              </a:spcBef>
              <a:spcAft>
                <a:spcPts val="0"/>
              </a:spcAft>
              <a:buNone/>
            </a:pPr>
            <a:r>
              <a:rPr lang="en-GB" u="sng">
                <a:solidFill>
                  <a:schemeClr val="hlink"/>
                </a:solidFill>
                <a:hlinkClick r:id="rId6"/>
              </a:rPr>
              <a:t>https://www.investopedia.com/articles/forex/040515/north-korean-vs-south-korean-economies.asp</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00"/>
        </a:solid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solidFill>
                  <a:srgbClr val="FFFFFF"/>
                </a:solidFill>
              </a:rPr>
              <a:t>Thank you for Listening</a:t>
            </a:r>
            <a:endParaRPr sz="6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lin ang="5400012" scaled="0"/>
        </a:gra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a:solidFill>
            <a:srgbClr val="00FFFF"/>
          </a:solidFill>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The Basic Info about South Korea</a:t>
            </a:r>
            <a:endParaRPr>
              <a:solidFill>
                <a:srgbClr val="FF0000"/>
              </a:solidFill>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GB">
                <a:solidFill>
                  <a:srgbClr val="FF0000"/>
                </a:solidFill>
              </a:rPr>
              <a:t>Nation: East Asian nation </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Population:  51 million peoples</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Located In Asia beside North Korea</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Capital</a:t>
            </a:r>
            <a:r>
              <a:rPr lang="en-GB">
                <a:solidFill>
                  <a:srgbClr val="FF0000"/>
                </a:solidFill>
              </a:rPr>
              <a:t>: Seoul</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Official Language; Korean</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rPr>
              <a:t>President: Moon Jae In</a:t>
            </a:r>
            <a:endParaRPr>
              <a:solidFill>
                <a:srgbClr val="FF0000"/>
              </a:solidFill>
            </a:endParaRPr>
          </a:p>
          <a:p>
            <a:pPr indent="0" lvl="0" marL="0" rtl="0" algn="l">
              <a:spcBef>
                <a:spcPts val="1600"/>
              </a:spcBef>
              <a:spcAft>
                <a:spcPts val="1600"/>
              </a:spcAft>
              <a:buNone/>
            </a:pPr>
            <a:r>
              <a:t/>
            </a:r>
            <a:endParaRPr>
              <a:solidFill>
                <a:srgbClr val="FF0000"/>
              </a:solidFill>
            </a:endParaRPr>
          </a:p>
        </p:txBody>
      </p:sp>
      <p:pic>
        <p:nvPicPr>
          <p:cNvPr id="72" name="Google Shape;72;p15"/>
          <p:cNvPicPr preferRelativeResize="0"/>
          <p:nvPr/>
        </p:nvPicPr>
        <p:blipFill>
          <a:blip r:embed="rId3">
            <a:alphaModFix/>
          </a:blip>
          <a:stretch>
            <a:fillRect/>
          </a:stretch>
        </p:blipFill>
        <p:spPr>
          <a:xfrm>
            <a:off x="579550" y="3231350"/>
            <a:ext cx="2468450" cy="1643999"/>
          </a:xfrm>
          <a:prstGeom prst="rect">
            <a:avLst/>
          </a:prstGeom>
          <a:noFill/>
          <a:ln>
            <a:noFill/>
          </a:ln>
        </p:spPr>
      </p:pic>
      <p:pic>
        <p:nvPicPr>
          <p:cNvPr id="73" name="Google Shape;73;p15"/>
          <p:cNvPicPr preferRelativeResize="0"/>
          <p:nvPr/>
        </p:nvPicPr>
        <p:blipFill>
          <a:blip r:embed="rId4">
            <a:alphaModFix/>
          </a:blip>
          <a:stretch>
            <a:fillRect/>
          </a:stretch>
        </p:blipFill>
        <p:spPr>
          <a:xfrm>
            <a:off x="4572000" y="1378556"/>
            <a:ext cx="4331700" cy="25838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5D0D0"/>
            </a:gs>
            <a:gs pos="100000">
              <a:srgbClr val="D96868"/>
            </a:gs>
          </a:gsLst>
          <a:path path="circle">
            <a:fillToRect b="50%" l="50%" r="50%" t="50%"/>
          </a:path>
          <a:tileRect/>
        </a:gra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a:gradFill>
            <a:gsLst>
              <a:gs pos="0">
                <a:srgbClr val="DFE9FB"/>
              </a:gs>
              <a:gs pos="100000">
                <a:srgbClr val="6E9BE7"/>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The Origins of South Korea in the Past</a:t>
            </a:r>
            <a:endParaRPr>
              <a:solidFill>
                <a:srgbClr val="FF0000"/>
              </a:solidFill>
            </a:endParaRPr>
          </a:p>
        </p:txBody>
      </p:sp>
      <p:sp>
        <p:nvSpPr>
          <p:cNvPr id="79" name="Google Shape;79;p16"/>
          <p:cNvSpPr txBox="1"/>
          <p:nvPr>
            <p:ph idx="1" type="body"/>
          </p:nvPr>
        </p:nvSpPr>
        <p:spPr>
          <a:xfrm>
            <a:off x="311700" y="1152475"/>
            <a:ext cx="8520600" cy="3416400"/>
          </a:xfrm>
          <a:prstGeom prst="rect">
            <a:avLst/>
          </a:prstGeom>
          <a:solidFill>
            <a:srgbClr val="4A86E8"/>
          </a:solidFill>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Char char="●"/>
            </a:pPr>
            <a:r>
              <a:rPr lang="en-GB">
                <a:solidFill>
                  <a:schemeClr val="accent1"/>
                </a:solidFill>
              </a:rPr>
              <a:t>Around A.D. 668, several competing kingdoms were unified into a single dominion on the Korean Peninsula. </a:t>
            </a:r>
            <a:endParaRPr>
              <a:solidFill>
                <a:schemeClr val="accent1"/>
              </a:solidFill>
            </a:endParaRPr>
          </a:p>
          <a:p>
            <a:pPr indent="-342900" lvl="0" marL="457200" rtl="0" algn="l">
              <a:spcBef>
                <a:spcPts val="0"/>
              </a:spcBef>
              <a:spcAft>
                <a:spcPts val="0"/>
              </a:spcAft>
              <a:buClr>
                <a:schemeClr val="accent1"/>
              </a:buClr>
              <a:buSzPts val="1800"/>
              <a:buChar char="●"/>
            </a:pPr>
            <a:r>
              <a:rPr lang="en-GB">
                <a:solidFill>
                  <a:schemeClr val="accent1"/>
                </a:solidFill>
              </a:rPr>
              <a:t>Successive regimes maintained Korean political and cultural independence for more than a thousand years; the last of these ruling kingdoms would be the Choson Dynasty (1392-1910). </a:t>
            </a:r>
            <a:endParaRPr>
              <a:solidFill>
                <a:schemeClr val="accent1"/>
              </a:solidFill>
            </a:endParaRPr>
          </a:p>
          <a:p>
            <a:pPr indent="-342900" lvl="0" marL="457200" rtl="0" algn="l">
              <a:spcBef>
                <a:spcPts val="0"/>
              </a:spcBef>
              <a:spcAft>
                <a:spcPts val="0"/>
              </a:spcAft>
              <a:buClr>
                <a:schemeClr val="accent1"/>
              </a:buClr>
              <a:buSzPts val="1800"/>
              <a:buChar char="●"/>
            </a:pPr>
            <a:r>
              <a:rPr lang="en-GB">
                <a:solidFill>
                  <a:schemeClr val="accent1"/>
                </a:solidFill>
              </a:rPr>
              <a:t>There were three main kingdom of Korea such as Joseon, Silla, Goryeo</a:t>
            </a:r>
            <a:endParaRPr>
              <a:solidFill>
                <a:schemeClr val="accent1"/>
              </a:solidFill>
            </a:endParaRPr>
          </a:p>
          <a:p>
            <a:pPr indent="-342900" lvl="0" marL="457200" rtl="0" algn="l">
              <a:spcBef>
                <a:spcPts val="0"/>
              </a:spcBef>
              <a:spcAft>
                <a:spcPts val="0"/>
              </a:spcAft>
              <a:buClr>
                <a:schemeClr val="accent1"/>
              </a:buClr>
              <a:buSzPts val="1800"/>
              <a:buChar char="●"/>
            </a:pPr>
            <a:r>
              <a:rPr lang="en-GB">
                <a:solidFill>
                  <a:schemeClr val="accent1"/>
                </a:solidFill>
              </a:rPr>
              <a:t>They all came as one sometime and it was peaceful not until the Japan came to colonize South Korea.</a:t>
            </a:r>
            <a:endParaRPr>
              <a:solidFill>
                <a:schemeClr val="accent1"/>
              </a:solidFill>
            </a:endParaRPr>
          </a:p>
          <a:p>
            <a:pPr indent="0" lvl="0" marL="0" rtl="0" algn="l">
              <a:spcBef>
                <a:spcPts val="2300"/>
              </a:spcBef>
              <a:spcAft>
                <a:spcPts val="1600"/>
              </a:spcAft>
              <a:buNone/>
            </a:pPr>
            <a:r>
              <a:t/>
            </a:r>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a:solidFill>
            <a:srgbClr val="00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Korea under Japan Rule</a:t>
            </a:r>
            <a:endParaRPr>
              <a:solidFill>
                <a:srgbClr val="0000FF"/>
              </a:solidFill>
            </a:endParaRPr>
          </a:p>
        </p:txBody>
      </p:sp>
      <p:sp>
        <p:nvSpPr>
          <p:cNvPr id="85" name="Google Shape;85;p17"/>
          <p:cNvSpPr txBox="1"/>
          <p:nvPr>
            <p:ph idx="1" type="body"/>
          </p:nvPr>
        </p:nvSpPr>
        <p:spPr>
          <a:xfrm>
            <a:off x="311700" y="1152475"/>
            <a:ext cx="8520600" cy="3416400"/>
          </a:xfrm>
          <a:prstGeom prst="rect">
            <a:avLst/>
          </a:prstGeom>
          <a:solidFill>
            <a:schemeClr val="accent6"/>
          </a:solidFill>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GB" sz="1400">
                <a:solidFill>
                  <a:srgbClr val="FF0000"/>
                </a:solidFill>
              </a:rPr>
              <a:t>South Korea were under Japan ruling after they colonize it</a:t>
            </a:r>
            <a:endParaRPr sz="1400">
              <a:solidFill>
                <a:srgbClr val="FF0000"/>
              </a:solidFill>
            </a:endParaRPr>
          </a:p>
          <a:p>
            <a:pPr indent="-317500" lvl="0" marL="457200" rtl="0" algn="l">
              <a:spcBef>
                <a:spcPts val="0"/>
              </a:spcBef>
              <a:spcAft>
                <a:spcPts val="0"/>
              </a:spcAft>
              <a:buClr>
                <a:srgbClr val="FF0000"/>
              </a:buClr>
              <a:buSzPts val="1400"/>
              <a:buChar char="●"/>
            </a:pPr>
            <a:r>
              <a:rPr lang="en-GB" sz="1400">
                <a:solidFill>
                  <a:srgbClr val="FF0000"/>
                </a:solidFill>
              </a:rPr>
              <a:t> outset of the 20th century, Japan, China and Russia vied for control over the Korean Peninsula. </a:t>
            </a:r>
            <a:endParaRPr sz="1400">
              <a:solidFill>
                <a:srgbClr val="FF0000"/>
              </a:solidFill>
            </a:endParaRPr>
          </a:p>
          <a:p>
            <a:pPr indent="-317500" lvl="0" marL="457200" rtl="0" algn="l">
              <a:spcBef>
                <a:spcPts val="0"/>
              </a:spcBef>
              <a:spcAft>
                <a:spcPts val="0"/>
              </a:spcAft>
              <a:buClr>
                <a:srgbClr val="FF0000"/>
              </a:buClr>
              <a:buSzPts val="1400"/>
              <a:buChar char="●"/>
            </a:pPr>
            <a:r>
              <a:rPr lang="en-GB" sz="1400">
                <a:solidFill>
                  <a:srgbClr val="FF0000"/>
                </a:solidFill>
              </a:rPr>
              <a:t>Japan emerged the victor, occupying the peninsula in 1905, five years later.</a:t>
            </a:r>
            <a:endParaRPr sz="1400">
              <a:solidFill>
                <a:srgbClr val="FF0000"/>
              </a:solidFill>
            </a:endParaRPr>
          </a:p>
          <a:p>
            <a:pPr indent="-317500" lvl="0" marL="457200" rtl="0" algn="l">
              <a:spcBef>
                <a:spcPts val="0"/>
              </a:spcBef>
              <a:spcAft>
                <a:spcPts val="0"/>
              </a:spcAft>
              <a:buClr>
                <a:srgbClr val="FF0000"/>
              </a:buClr>
              <a:buSzPts val="1400"/>
              <a:buChar char="●"/>
            </a:pPr>
            <a:r>
              <a:rPr lang="en-GB" sz="1400">
                <a:solidFill>
                  <a:srgbClr val="FF0000"/>
                </a:solidFill>
              </a:rPr>
              <a:t>Over 35 years of colonial rule, Korea became an industrialized country, </a:t>
            </a:r>
            <a:endParaRPr sz="1400">
              <a:solidFill>
                <a:srgbClr val="FF0000"/>
              </a:solidFill>
            </a:endParaRPr>
          </a:p>
          <a:p>
            <a:pPr indent="-317500" lvl="0" marL="457200" rtl="0" algn="l">
              <a:spcBef>
                <a:spcPts val="0"/>
              </a:spcBef>
              <a:spcAft>
                <a:spcPts val="0"/>
              </a:spcAft>
              <a:buClr>
                <a:srgbClr val="FF0000"/>
              </a:buClr>
              <a:buSzPts val="1400"/>
              <a:buChar char="●"/>
            </a:pPr>
            <a:r>
              <a:rPr lang="en-GB" sz="1400">
                <a:solidFill>
                  <a:srgbClr val="FF0000"/>
                </a:solidFill>
              </a:rPr>
              <a:t>people suffered brutal repression at the hands of the Japanese, </a:t>
            </a:r>
            <a:endParaRPr sz="1400">
              <a:solidFill>
                <a:srgbClr val="FF0000"/>
              </a:solidFill>
            </a:endParaRPr>
          </a:p>
          <a:p>
            <a:pPr indent="-317500" lvl="0" marL="457200" rtl="0" algn="l">
              <a:spcBef>
                <a:spcPts val="0"/>
              </a:spcBef>
              <a:spcAft>
                <a:spcPts val="0"/>
              </a:spcAft>
              <a:buClr>
                <a:srgbClr val="FF0000"/>
              </a:buClr>
              <a:buSzPts val="1400"/>
              <a:buChar char="●"/>
            </a:pPr>
            <a:r>
              <a:rPr lang="en-GB" sz="1400">
                <a:solidFill>
                  <a:srgbClr val="FF0000"/>
                </a:solidFill>
              </a:rPr>
              <a:t>who tried to wipe out its distinctive language and cultural identity and make Koreans culturally Japanese.</a:t>
            </a:r>
            <a:endParaRPr sz="1400">
              <a:solidFill>
                <a:srgbClr val="FF0000"/>
              </a:solidFill>
            </a:endParaRPr>
          </a:p>
          <a:p>
            <a:pPr indent="-317500" lvl="0" marL="457200" rtl="0" algn="l">
              <a:lnSpc>
                <a:spcPct val="160000"/>
              </a:lnSpc>
              <a:spcBef>
                <a:spcPts val="0"/>
              </a:spcBef>
              <a:spcAft>
                <a:spcPts val="0"/>
              </a:spcAft>
              <a:buClr>
                <a:srgbClr val="FF0000"/>
              </a:buClr>
              <a:buSzPts val="1400"/>
              <a:buChar char="●"/>
            </a:pPr>
            <a:r>
              <a:rPr lang="en-GB" sz="1400">
                <a:solidFill>
                  <a:srgbClr val="FF0000"/>
                </a:solidFill>
              </a:rPr>
              <a:t>During World War II, many Korean men were compelled to serve in Japan’s army, work in wartime factories, </a:t>
            </a:r>
            <a:endParaRPr sz="1400">
              <a:solidFill>
                <a:srgbClr val="FF0000"/>
              </a:solidFill>
            </a:endParaRPr>
          </a:p>
          <a:p>
            <a:pPr indent="-317500" lvl="0" marL="457200" rtl="0" algn="l">
              <a:lnSpc>
                <a:spcPct val="160000"/>
              </a:lnSpc>
              <a:spcBef>
                <a:spcPts val="0"/>
              </a:spcBef>
              <a:spcAft>
                <a:spcPts val="0"/>
              </a:spcAft>
              <a:buClr>
                <a:srgbClr val="FF0000"/>
              </a:buClr>
              <a:buSzPts val="1400"/>
              <a:buChar char="●"/>
            </a:pPr>
            <a:r>
              <a:rPr lang="en-GB" sz="1400">
                <a:solidFill>
                  <a:srgbClr val="FF0000"/>
                </a:solidFill>
              </a:rPr>
              <a:t>while thousands of Korean women were forced into providing sexual services for Japanese soldiers, becoming known as “comfort women.”</a:t>
            </a:r>
            <a:endParaRPr sz="1400">
              <a:solidFill>
                <a:srgbClr val="FF0000"/>
              </a:solidFill>
            </a:endParaRPr>
          </a:p>
          <a:p>
            <a:pPr indent="0" lvl="0" marL="457200" rtl="0" algn="l">
              <a:spcBef>
                <a:spcPts val="2300"/>
              </a:spcBef>
              <a:spcAft>
                <a:spcPts val="1600"/>
              </a:spcAft>
              <a:buNone/>
            </a:pPr>
            <a:r>
              <a:t/>
            </a:r>
            <a:endParaRPr sz="14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5D0D0"/>
            </a:gs>
            <a:gs pos="100000">
              <a:srgbClr val="D96868"/>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09325"/>
            <a:ext cx="8520600" cy="572700"/>
          </a:xfrm>
          <a:prstGeom prst="rect">
            <a:avLst/>
          </a:prstGeom>
          <a:solidFill>
            <a:srgbClr val="E80C30"/>
          </a:solidFill>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5"/>
                </a:solidFill>
              </a:rPr>
              <a:t>Korea divided</a:t>
            </a:r>
            <a:endParaRPr>
              <a:solidFill>
                <a:schemeClr val="accent5"/>
              </a:solidFill>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60000"/>
              </a:lnSpc>
              <a:spcBef>
                <a:spcPts val="0"/>
              </a:spcBef>
              <a:spcAft>
                <a:spcPts val="0"/>
              </a:spcAft>
              <a:buClr>
                <a:srgbClr val="0000FF"/>
              </a:buClr>
              <a:buSzPts val="1400"/>
              <a:buChar char="●"/>
            </a:pPr>
            <a:r>
              <a:rPr lang="en-GB" sz="1400">
                <a:solidFill>
                  <a:srgbClr val="0000FF"/>
                </a:solidFill>
              </a:rPr>
              <a:t>After Japan’s defeat in 1945, the United States and the Soviet Union divided the peninsula into two zones of influence.</a:t>
            </a:r>
            <a:endParaRPr sz="1400">
              <a:solidFill>
                <a:srgbClr val="0000FF"/>
              </a:solidFill>
            </a:endParaRPr>
          </a:p>
          <a:p>
            <a:pPr indent="-317500" lvl="0" marL="457200" rtl="0" algn="l">
              <a:lnSpc>
                <a:spcPct val="160000"/>
              </a:lnSpc>
              <a:spcBef>
                <a:spcPts val="0"/>
              </a:spcBef>
              <a:spcAft>
                <a:spcPts val="0"/>
              </a:spcAft>
              <a:buClr>
                <a:srgbClr val="0000FF"/>
              </a:buClr>
              <a:buSzPts val="1400"/>
              <a:buChar char="●"/>
            </a:pPr>
            <a:r>
              <a:rPr lang="en-GB" sz="1400">
                <a:solidFill>
                  <a:srgbClr val="0000FF"/>
                </a:solidFill>
              </a:rPr>
              <a:t> By August 1948, the pro-U.S. Republic of Korea (or South Korea) was established in Seoul, led by the strongly anti-communist Syngman Rhee.</a:t>
            </a:r>
            <a:endParaRPr sz="1400">
              <a:solidFill>
                <a:srgbClr val="0000FF"/>
              </a:solidFill>
            </a:endParaRPr>
          </a:p>
          <a:p>
            <a:pPr indent="-317500" lvl="0" marL="457200" rtl="0" algn="l">
              <a:lnSpc>
                <a:spcPct val="160000"/>
              </a:lnSpc>
              <a:spcBef>
                <a:spcPts val="0"/>
              </a:spcBef>
              <a:spcAft>
                <a:spcPts val="0"/>
              </a:spcAft>
              <a:buClr>
                <a:srgbClr val="0000FF"/>
              </a:buClr>
              <a:buSzPts val="1400"/>
              <a:buChar char="●"/>
            </a:pPr>
            <a:r>
              <a:rPr lang="en-GB" sz="1400">
                <a:solidFill>
                  <a:srgbClr val="0000FF"/>
                </a:solidFill>
              </a:rPr>
              <a:t>In the north, the Soviets installed Kim Il Sung as the first premier of the Democratic People’s Republic of Korea (DPRK), better known as North Korea, with its capital at Pyongyang.</a:t>
            </a:r>
            <a:endParaRPr sz="1400">
              <a:solidFill>
                <a:srgbClr val="0000FF"/>
              </a:solidFill>
            </a:endParaRPr>
          </a:p>
          <a:p>
            <a:pPr indent="0" lvl="0" marL="0" rtl="0" algn="l">
              <a:spcBef>
                <a:spcPts val="2300"/>
              </a:spcBef>
              <a:spcAft>
                <a:spcPts val="1600"/>
              </a:spcAft>
              <a:buNone/>
            </a:pPr>
            <a:r>
              <a:t/>
            </a:r>
            <a:endParaRPr/>
          </a:p>
        </p:txBody>
      </p:sp>
      <p:pic>
        <p:nvPicPr>
          <p:cNvPr id="99" name="Google Shape;99;p19"/>
          <p:cNvPicPr preferRelativeResize="0"/>
          <p:nvPr/>
        </p:nvPicPr>
        <p:blipFill>
          <a:blip r:embed="rId3">
            <a:alphaModFix/>
          </a:blip>
          <a:stretch>
            <a:fillRect/>
          </a:stretch>
        </p:blipFill>
        <p:spPr>
          <a:xfrm>
            <a:off x="3167775" y="3153800"/>
            <a:ext cx="2523400" cy="1989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FE9FB"/>
            </a:gs>
            <a:gs pos="100000">
              <a:srgbClr val="6E9BE7"/>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Korean War</a:t>
            </a:r>
            <a:endParaRPr>
              <a:solidFill>
                <a:srgbClr val="FF0000"/>
              </a:solidFill>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GB" sz="1400">
                <a:solidFill>
                  <a:srgbClr val="FF0000"/>
                </a:solidFill>
              </a:rPr>
              <a:t>South Korea’s declaration of independence in 1950 led North Korea, backed by China and the Soviet Union, to invade its neighbor in an effort to regain control of the entire peninsula.</a:t>
            </a:r>
            <a:endParaRPr sz="1400">
              <a:solidFill>
                <a:srgbClr val="FF0000"/>
              </a:solidFill>
            </a:endParaRPr>
          </a:p>
          <a:p>
            <a:pPr indent="0" lvl="0" marL="457200" rtl="0" algn="l">
              <a:spcBef>
                <a:spcPts val="2300"/>
              </a:spcBef>
              <a:spcAft>
                <a:spcPts val="0"/>
              </a:spcAft>
              <a:buNone/>
            </a:pPr>
            <a:r>
              <a:t/>
            </a:r>
            <a:endParaRPr sz="1400">
              <a:solidFill>
                <a:srgbClr val="FF0000"/>
              </a:solidFill>
            </a:endParaRPr>
          </a:p>
          <a:p>
            <a:pPr indent="-317500" lvl="0" marL="457200" rtl="0" algn="l">
              <a:lnSpc>
                <a:spcPct val="160000"/>
              </a:lnSpc>
              <a:spcBef>
                <a:spcPts val="2300"/>
              </a:spcBef>
              <a:spcAft>
                <a:spcPts val="0"/>
              </a:spcAft>
              <a:buClr>
                <a:srgbClr val="FF0000"/>
              </a:buClr>
              <a:buSzPts val="1400"/>
              <a:buChar char="●"/>
            </a:pPr>
            <a:r>
              <a:rPr lang="en-GB" sz="1400">
                <a:solidFill>
                  <a:srgbClr val="FF0000"/>
                </a:solidFill>
              </a:rPr>
              <a:t>U.S. and United Nations troops fought alongside South Korean forces in the Korean War, which would cost some 2 million lives before it ended in 1953.</a:t>
            </a:r>
            <a:endParaRPr sz="1400">
              <a:solidFill>
                <a:srgbClr val="FF0000"/>
              </a:solidFill>
            </a:endParaRPr>
          </a:p>
          <a:p>
            <a:pPr indent="0" lvl="0" marL="457200" rtl="0" algn="l">
              <a:lnSpc>
                <a:spcPct val="160000"/>
              </a:lnSpc>
              <a:spcBef>
                <a:spcPts val="2300"/>
              </a:spcBef>
              <a:spcAft>
                <a:spcPts val="0"/>
              </a:spcAft>
              <a:buNone/>
            </a:pPr>
            <a:r>
              <a:t/>
            </a:r>
            <a:endParaRPr sz="1400">
              <a:solidFill>
                <a:srgbClr val="FF0000"/>
              </a:solidFill>
            </a:endParaRPr>
          </a:p>
          <a:p>
            <a:pPr indent="-317500" lvl="0" marL="457200" rtl="0" algn="l">
              <a:spcBef>
                <a:spcPts val="2300"/>
              </a:spcBef>
              <a:spcAft>
                <a:spcPts val="0"/>
              </a:spcAft>
              <a:buClr>
                <a:srgbClr val="FF0000"/>
              </a:buClr>
              <a:buSzPts val="1400"/>
              <a:buChar char="●"/>
            </a:pPr>
            <a:r>
              <a:rPr lang="en-GB" sz="1400">
                <a:solidFill>
                  <a:srgbClr val="FF0000"/>
                </a:solidFill>
              </a:rPr>
              <a:t>The armistice agreement left the Korean Peninsula divided much as before, with a demilitarized zone (DMZ) running along latitude 38 degrees North, or the 38th parallel.</a:t>
            </a:r>
            <a:endParaRPr sz="1400">
              <a:solidFill>
                <a:srgbClr val="FF0000"/>
              </a:solidFill>
            </a:endParaRPr>
          </a:p>
          <a:p>
            <a:pPr indent="0" lvl="0" marL="0" rtl="0" algn="l">
              <a:spcBef>
                <a:spcPts val="23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FC5E8"/>
        </a:solid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rPr>
              <a:t>Traditional Holiday &amp; Celebration</a:t>
            </a:r>
            <a:endParaRPr>
              <a:solidFill>
                <a:srgbClr val="0000FF"/>
              </a:solidFill>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lang="en-GB">
                <a:solidFill>
                  <a:srgbClr val="FF0000"/>
                </a:solidFill>
              </a:rPr>
              <a:t>Seollal: </a:t>
            </a:r>
            <a:r>
              <a:rPr lang="en-GB">
                <a:solidFill>
                  <a:srgbClr val="FF0000"/>
                </a:solidFill>
                <a:latin typeface="Verdana"/>
                <a:ea typeface="Verdana"/>
                <a:cs typeface="Verdana"/>
                <a:sym typeface="Verdana"/>
              </a:rPr>
              <a:t>Is the first day of the Korean Lunar Calendar</a:t>
            </a:r>
            <a:endParaRPr>
              <a:solidFill>
                <a:srgbClr val="FF0000"/>
              </a:solidFill>
              <a:latin typeface="Verdana"/>
              <a:ea typeface="Verdana"/>
              <a:cs typeface="Verdana"/>
              <a:sym typeface="Verdana"/>
            </a:endParaRPr>
          </a:p>
          <a:p>
            <a:pPr indent="-342900" lvl="0" marL="457200" rtl="0" algn="l">
              <a:spcBef>
                <a:spcPts val="0"/>
              </a:spcBef>
              <a:spcAft>
                <a:spcPts val="0"/>
              </a:spcAft>
              <a:buClr>
                <a:srgbClr val="FF0000"/>
              </a:buClr>
              <a:buSzPts val="1800"/>
              <a:buChar char="●"/>
            </a:pPr>
            <a:r>
              <a:rPr lang="en-GB">
                <a:solidFill>
                  <a:srgbClr val="FF0000"/>
                </a:solidFill>
                <a:latin typeface="Verdana"/>
                <a:ea typeface="Verdana"/>
                <a:cs typeface="Verdana"/>
                <a:sym typeface="Verdana"/>
              </a:rPr>
              <a:t>It is one of the most important traditional Korean holidays.</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latin typeface="Verdana"/>
                <a:ea typeface="Verdana"/>
                <a:cs typeface="Verdana"/>
                <a:sym typeface="Verdana"/>
              </a:rPr>
              <a:t>The celebration usually lasts three days: the day before Korean New Year, Korean New Year itself, and the day after Korean New Year.</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latin typeface="Verdana"/>
                <a:ea typeface="Verdana"/>
                <a:cs typeface="Verdana"/>
                <a:sym typeface="Verdana"/>
              </a:rPr>
              <a:t> During this time, many Koreans visit family, perform ancestral rites, </a:t>
            </a:r>
            <a:endParaRPr>
              <a:solidFill>
                <a:srgbClr val="FF0000"/>
              </a:solidFill>
              <a:latin typeface="Verdana"/>
              <a:ea typeface="Verdana"/>
              <a:cs typeface="Verdana"/>
              <a:sym typeface="Verdana"/>
            </a:endParaRPr>
          </a:p>
          <a:p>
            <a:pPr indent="-342900" lvl="0" marL="457200" rtl="0" algn="l">
              <a:spcBef>
                <a:spcPts val="0"/>
              </a:spcBef>
              <a:spcAft>
                <a:spcPts val="0"/>
              </a:spcAft>
              <a:buClr>
                <a:srgbClr val="FF0000"/>
              </a:buClr>
              <a:buSzPts val="1800"/>
              <a:buChar char="●"/>
            </a:pPr>
            <a:r>
              <a:rPr lang="en-GB">
                <a:solidFill>
                  <a:srgbClr val="FF0000"/>
                </a:solidFill>
                <a:latin typeface="Verdana"/>
                <a:ea typeface="Verdana"/>
                <a:cs typeface="Verdana"/>
                <a:sym typeface="Verdana"/>
              </a:rPr>
              <a:t>Wear hanbok, eat traditional food, and play folk games.</a:t>
            </a:r>
            <a:endParaRPr>
              <a:solidFill>
                <a:srgbClr val="FF0000"/>
              </a:solidFill>
            </a:endParaRPr>
          </a:p>
          <a:p>
            <a:pPr indent="-342900" lvl="0" marL="457200" rtl="0" algn="l">
              <a:spcBef>
                <a:spcPts val="0"/>
              </a:spcBef>
              <a:spcAft>
                <a:spcPts val="0"/>
              </a:spcAft>
              <a:buClr>
                <a:srgbClr val="FF0000"/>
              </a:buClr>
              <a:buSzPts val="1800"/>
              <a:buChar char="●"/>
            </a:pPr>
            <a:r>
              <a:rPr lang="en-GB">
                <a:solidFill>
                  <a:srgbClr val="FF0000"/>
                </a:solidFill>
                <a:latin typeface="Verdana"/>
                <a:ea typeface="Verdana"/>
                <a:cs typeface="Verdana"/>
                <a:sym typeface="Verdana"/>
              </a:rPr>
              <a:t>Additionally, children often receive money from their elders after performing a formal bow</a:t>
            </a:r>
            <a:endParaRPr>
              <a:solidFill>
                <a:srgbClr val="FF0000"/>
              </a:solidFill>
              <a:latin typeface="Verdana"/>
              <a:ea typeface="Verdana"/>
              <a:cs typeface="Verdana"/>
              <a:sym typeface="Verdana"/>
            </a:endParaRPr>
          </a:p>
          <a:p>
            <a:pPr indent="0" lvl="0" marL="457200" rtl="0" algn="l">
              <a:spcBef>
                <a:spcPts val="0"/>
              </a:spcBef>
              <a:spcAft>
                <a:spcPts val="1600"/>
              </a:spcAft>
              <a:buNone/>
            </a:pPr>
            <a:r>
              <a:t/>
            </a:r>
            <a:endParaRPr>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